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3"/>
    <p:sldId id="670" r:id="rId4"/>
    <p:sldId id="675" r:id="rId5"/>
    <p:sldId id="676" r:id="rId6"/>
    <p:sldId id="669" r:id="rId7"/>
    <p:sldId id="671" r:id="rId8"/>
    <p:sldId id="673" r:id="rId9"/>
    <p:sldId id="507" r:id="rId10"/>
    <p:sldId id="597" r:id="rId11"/>
    <p:sldId id="662" r:id="rId12"/>
    <p:sldId id="655" r:id="rId13"/>
    <p:sldId id="657" r:id="rId14"/>
    <p:sldId id="663" r:id="rId15"/>
    <p:sldId id="677" r:id="rId16"/>
    <p:sldId id="665" r:id="rId17"/>
    <p:sldId id="666" r:id="rId18"/>
    <p:sldId id="658" r:id="rId19"/>
    <p:sldId id="664" r:id="rId20"/>
    <p:sldId id="626" r:id="rId21"/>
    <p:sldId id="667" r:id="rId22"/>
    <p:sldId id="637" r:id="rId23"/>
    <p:sldId id="678" r:id="rId24"/>
    <p:sldId id="630" r:id="rId25"/>
    <p:sldId id="634" r:id="rId26"/>
    <p:sldId id="635" r:id="rId27"/>
    <p:sldId id="636" r:id="rId28"/>
    <p:sldId id="616" r:id="rId29"/>
    <p:sldId id="600" r:id="rId3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B6E2E3"/>
    <a:srgbClr val="D8F8A0"/>
    <a:srgbClr val="C4E5B4"/>
    <a:srgbClr val="C8DFB9"/>
    <a:srgbClr val="FD9BE0"/>
    <a:srgbClr val="F4D3C1"/>
    <a:srgbClr val="D6D4C3"/>
    <a:srgbClr val="9B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 hasCustomPrompt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84" name="Shape 84"/>
          <p:cNvSpPr>
            <a:spLocks noGrp="1"/>
          </p:cNvSpPr>
          <p:nvPr>
            <p:ph type="body" sz="quarter" idx="1" hasCustomPrompt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609600" indent="-152400">
              <a:buFontTx/>
              <a:defRPr sz="1600"/>
            </a:lvl2pPr>
            <a:lvl3pPr marL="1097280" indent="-182880">
              <a:buFontTx/>
              <a:defRPr sz="1600"/>
            </a:lvl3pPr>
            <a:lvl4pPr marL="1574800" indent="-203200">
              <a:buFontTx/>
              <a:defRPr sz="1600"/>
            </a:lvl4pPr>
            <a:lvl5pPr marL="2032000" indent="-203200">
              <a:buFontTx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 panose="020F0502020204030204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microsoft.com/office/2007/relationships/hdphoto" Target="../media/image32.jpe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925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67570" y="6072206"/>
            <a:ext cx="392905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社科体艺部党总支</a:t>
            </a:r>
            <a:r>
              <a:rPr kumimoji="0" lang="zh-CN" altLang="en-US" sz="2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     刘笑菊</a:t>
            </a:r>
            <a:endParaRPr kumimoji="0" lang="zh-CN" altLang="en-US" sz="24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952860" y="1643050"/>
            <a:ext cx="7643866" cy="258531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 kern="0" spc="-3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争做“四有”好老师</a:t>
            </a:r>
            <a:br>
              <a:rPr lang="en-US" altLang="zh-CN" sz="5400" b="1" kern="0" spc="-3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5400" b="1" kern="0" spc="-3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5400" b="1" kern="0" spc="-3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努力奋斗新时代</a:t>
            </a:r>
            <a:endParaRPr lang="en-US" altLang="zh-CN" sz="5400" b="1" kern="0" spc="-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738150" y="1928802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“四有”老师的标准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00"/>
          <p:cNvGrpSpPr/>
          <p:nvPr/>
        </p:nvGrpSpPr>
        <p:grpSpPr>
          <a:xfrm>
            <a:off x="3167042" y="2500306"/>
            <a:ext cx="4914746" cy="584775"/>
            <a:chOff x="6429389" y="2819670"/>
            <a:chExt cx="4914746" cy="584775"/>
          </a:xfrm>
        </p:grpSpPr>
        <p:grpSp>
          <p:nvGrpSpPr>
            <p:cNvPr id="3" name="组合 96"/>
            <p:cNvGrpSpPr/>
            <p:nvPr/>
          </p:nvGrpSpPr>
          <p:grpSpPr>
            <a:xfrm>
              <a:off x="6429389" y="3000378"/>
              <a:ext cx="180001" cy="175500"/>
              <a:chOff x="250282" y="3320438"/>
              <a:chExt cx="234000" cy="2340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87406" y="3357562"/>
                <a:ext cx="142876" cy="14287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50282" y="3320438"/>
                <a:ext cx="234000" cy="2340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645413" y="2819670"/>
              <a:ext cx="46987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是实现中国梦的思想基础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00"/>
          <p:cNvGrpSpPr/>
          <p:nvPr/>
        </p:nvGrpSpPr>
        <p:grpSpPr>
          <a:xfrm>
            <a:off x="3167042" y="3714752"/>
            <a:ext cx="4520407" cy="1077218"/>
            <a:chOff x="6429389" y="2819670"/>
            <a:chExt cx="4520407" cy="1077218"/>
          </a:xfrm>
        </p:grpSpPr>
        <p:grpSp>
          <p:nvGrpSpPr>
            <p:cNvPr id="5" name="组合 96"/>
            <p:cNvGrpSpPr/>
            <p:nvPr/>
          </p:nvGrpSpPr>
          <p:grpSpPr>
            <a:xfrm>
              <a:off x="6429389" y="3000378"/>
              <a:ext cx="180001" cy="175500"/>
              <a:chOff x="250282" y="3320438"/>
              <a:chExt cx="234000" cy="2340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87406" y="3357562"/>
                <a:ext cx="142876" cy="14287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50282" y="3320438"/>
                <a:ext cx="234000" cy="2340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645413" y="2819670"/>
              <a:ext cx="43043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体现了思想育人的导向</a:t>
              </a:r>
              <a:endPara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 rot="5400000">
            <a:off x="1703357" y="3392487"/>
            <a:ext cx="2642412" cy="794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 184"/>
          <p:cNvSpPr/>
          <p:nvPr/>
        </p:nvSpPr>
        <p:spPr>
          <a:xfrm>
            <a:off x="595274" y="2571744"/>
            <a:ext cx="2143140" cy="162682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b="1" strike="noStrike" noProof="1">
                <a:solidFill>
                  <a:srgbClr val="FFFFFF"/>
                </a:solidFill>
              </a:rPr>
              <a:t>有理想信念</a:t>
            </a:r>
            <a:endParaRPr lang="zh-CN" altLang="en-US" sz="2885" b="1" strike="noStrike" noProof="1">
              <a:solidFill>
                <a:srgbClr val="FFFFFF"/>
              </a:solidFill>
            </a:endParaRPr>
          </a:p>
        </p:txBody>
      </p:sp>
      <p:pic>
        <p:nvPicPr>
          <p:cNvPr id="73730" name="Picture 2" descr="http://p1.so.qhimgs1.com/bdr/_240_/t0190af75a0ad58399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67834" y="4929198"/>
            <a:ext cx="3024166" cy="15089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“四有”老师的标准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 184"/>
          <p:cNvSpPr/>
          <p:nvPr/>
        </p:nvSpPr>
        <p:spPr>
          <a:xfrm>
            <a:off x="523836" y="1643050"/>
            <a:ext cx="2714644" cy="100013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有理想信念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pic>
        <p:nvPicPr>
          <p:cNvPr id="57346" name="Picture 2" descr="http://p3.so.qhimgs1.com/bdr/_240_/t01c8737f2da386a8f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739206" y="3714752"/>
            <a:ext cx="3038475" cy="2286001"/>
          </a:xfrm>
          <a:prstGeom prst="rect">
            <a:avLst/>
          </a:prstGeom>
          <a:noFill/>
        </p:spPr>
      </p:pic>
      <p:pic>
        <p:nvPicPr>
          <p:cNvPr id="57348" name="Picture 4" descr="http://p0.so.qhimgs1.com/bdr/_240_/t01c72b5b783b8420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4958" y="1428736"/>
            <a:ext cx="2365192" cy="2071702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2524100" y="3357562"/>
            <a:ext cx="5572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古人云：“经师易求，人师难得。”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r>
              <a:rPr lang="zh-CN" altLang="en-US" sz="2800" b="1" dirty="0" smtClean="0"/>
              <a:t>一个优秀的老师，应该是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“经师”</a:t>
            </a:r>
            <a:r>
              <a:rPr lang="zh-CN" altLang="en-US" sz="2800" b="1" dirty="0" smtClean="0"/>
              <a:t>和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“人师”</a:t>
            </a:r>
            <a:r>
              <a:rPr lang="zh-CN" altLang="en-US" sz="2800" b="1" dirty="0" smtClean="0"/>
              <a:t>的统一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“四有”老师的楷模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8150" y="2500306"/>
            <a:ext cx="609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2017</a:t>
            </a:r>
            <a:r>
              <a:rPr lang="zh-CN" altLang="en-US" sz="2000" dirty="0" smtClean="0"/>
              <a:t>年</a:t>
            </a:r>
            <a:r>
              <a:rPr lang="en-US" sz="2000" dirty="0" smtClean="0"/>
              <a:t>6</a:t>
            </a:r>
            <a:r>
              <a:rPr lang="zh-CN" altLang="en-US" sz="2000" dirty="0" smtClean="0"/>
              <a:t>月被评为校级优秀班主任；</a:t>
            </a:r>
            <a:endParaRPr lang="zh-CN" altLang="en-US" sz="2000" dirty="0" smtClean="0"/>
          </a:p>
          <a:p>
            <a:r>
              <a:rPr lang="en-US" sz="2000" dirty="0" smtClean="0"/>
              <a:t>2016</a:t>
            </a:r>
            <a:r>
              <a:rPr lang="zh-CN" altLang="en-US" sz="2000" dirty="0" smtClean="0"/>
              <a:t>年</a:t>
            </a:r>
            <a:r>
              <a:rPr lang="en-US" sz="2000" dirty="0" smtClean="0"/>
              <a:t>6</a:t>
            </a:r>
            <a:r>
              <a:rPr lang="zh-CN" altLang="en-US" sz="2000" dirty="0" smtClean="0"/>
              <a:t>月被中共舟山市委教育工作委员会评为</a:t>
            </a:r>
            <a:r>
              <a:rPr lang="en-US" sz="2000" dirty="0" smtClean="0"/>
              <a:t>2015</a:t>
            </a:r>
            <a:r>
              <a:rPr lang="zh-CN" altLang="en-US" sz="2000" dirty="0" smtClean="0"/>
              <a:t>年度优秀共产党员；</a:t>
            </a:r>
            <a:endParaRPr lang="zh-CN" altLang="en-US" sz="2000" dirty="0" smtClean="0"/>
          </a:p>
          <a:p>
            <a:r>
              <a:rPr lang="en-US" sz="2000" dirty="0" smtClean="0"/>
              <a:t>2007</a:t>
            </a:r>
            <a:r>
              <a:rPr lang="zh-CN" altLang="en-US" sz="2000" dirty="0" smtClean="0"/>
              <a:t>、</a:t>
            </a:r>
            <a:r>
              <a:rPr lang="en-US" sz="2000" dirty="0" smtClean="0"/>
              <a:t>2009</a:t>
            </a:r>
            <a:r>
              <a:rPr lang="zh-CN" altLang="en-US" sz="2000" dirty="0" smtClean="0"/>
              <a:t>、</a:t>
            </a:r>
            <a:r>
              <a:rPr lang="en-US" sz="2000" dirty="0" smtClean="0"/>
              <a:t>2014</a:t>
            </a:r>
            <a:r>
              <a:rPr lang="zh-CN" altLang="en-US" sz="2000" dirty="0" smtClean="0"/>
              <a:t>学年被评为校级优秀共产党员；</a:t>
            </a:r>
            <a:endParaRPr lang="zh-CN" altLang="en-US" sz="2000" dirty="0" smtClean="0"/>
          </a:p>
          <a:p>
            <a:r>
              <a:rPr lang="en-US" sz="2000" dirty="0" smtClean="0"/>
              <a:t>2013</a:t>
            </a:r>
            <a:r>
              <a:rPr lang="zh-CN" altLang="en-US" sz="2000" dirty="0" smtClean="0"/>
              <a:t>年获得</a:t>
            </a:r>
            <a:r>
              <a:rPr lang="en-US" sz="2000" dirty="0" smtClean="0"/>
              <a:t>2012</a:t>
            </a:r>
            <a:r>
              <a:rPr lang="zh-CN" altLang="en-US" sz="2000" dirty="0" smtClean="0"/>
              <a:t>年校级度优秀教师称号；</a:t>
            </a:r>
            <a:endParaRPr lang="en-US" altLang="zh-CN" sz="2000" dirty="0" smtClean="0"/>
          </a:p>
          <a:p>
            <a:r>
              <a:rPr lang="en-US" sz="2000" dirty="0" smtClean="0"/>
              <a:t>2011-2012</a:t>
            </a:r>
            <a:r>
              <a:rPr lang="zh-CN" altLang="en-US" sz="2000" dirty="0" smtClean="0"/>
              <a:t>学年毕业生就业工作先进个人；</a:t>
            </a:r>
            <a:endParaRPr lang="zh-CN" altLang="en-US" sz="2000" dirty="0" smtClean="0"/>
          </a:p>
          <a:p>
            <a:r>
              <a:rPr lang="en-US" sz="2000" dirty="0" smtClean="0"/>
              <a:t>2012</a:t>
            </a:r>
            <a:r>
              <a:rPr lang="zh-CN" altLang="en-US" sz="2000" dirty="0" smtClean="0"/>
              <a:t>年获得：</a:t>
            </a:r>
            <a:r>
              <a:rPr lang="en-US" sz="2000" dirty="0" smtClean="0"/>
              <a:t>2011-2012</a:t>
            </a:r>
            <a:r>
              <a:rPr lang="zh-CN" altLang="en-US" sz="2000" dirty="0" smtClean="0"/>
              <a:t>学年被评为青年教师新锐奖；校优秀工会工作者</a:t>
            </a:r>
            <a:endParaRPr lang="zh-CN" altLang="en-US" sz="2000" dirty="0" smtClean="0"/>
          </a:p>
          <a:p>
            <a:r>
              <a:rPr lang="en-US" sz="2000" dirty="0" smtClean="0"/>
              <a:t>2012</a:t>
            </a:r>
            <a:r>
              <a:rPr lang="zh-CN" altLang="en-US" sz="2000" dirty="0" smtClean="0"/>
              <a:t>年</a:t>
            </a:r>
            <a:r>
              <a:rPr lang="en-US" sz="2000" dirty="0" smtClean="0"/>
              <a:t>11</a:t>
            </a:r>
            <a:r>
              <a:rPr lang="zh-CN" altLang="en-US" sz="2000" dirty="0" smtClean="0"/>
              <a:t>月获</a:t>
            </a:r>
            <a:r>
              <a:rPr lang="en-US" sz="2000" dirty="0" smtClean="0"/>
              <a:t>2011-2012</a:t>
            </a:r>
            <a:r>
              <a:rPr lang="zh-CN" altLang="en-US" sz="2000" dirty="0" smtClean="0"/>
              <a:t>年度浙江省高校第七届青年教师教学技能竞赛优秀奖；</a:t>
            </a:r>
            <a:endParaRPr lang="zh-CN" altLang="en-US" sz="2000" dirty="0" smtClean="0"/>
          </a:p>
          <a:p>
            <a:r>
              <a:rPr lang="en-US" sz="2000" dirty="0" smtClean="0"/>
              <a:t>2007</a:t>
            </a:r>
            <a:r>
              <a:rPr lang="zh-CN" altLang="en-US" sz="2000" dirty="0" smtClean="0"/>
              <a:t>年度学生军训工作先进教师；</a:t>
            </a:r>
            <a:endParaRPr lang="zh-CN" altLang="en-US" sz="2000" dirty="0"/>
          </a:p>
        </p:txBody>
      </p:sp>
      <p:pic>
        <p:nvPicPr>
          <p:cNvPr id="14" name="Picture 2" descr="C:\Users\Administrator\Desktop\照片顺序\7黄华：优秀不是天才的专有称号。平凡的人,凭借着自己平凡的素质，认真做好每一件平凡的事,不经意间,也可以成为优秀的一员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739074" y="2643182"/>
            <a:ext cx="3600450" cy="25273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9310710" y="5429264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 黄 华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595538" y="1428736"/>
            <a:ext cx="6715172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荣获“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2017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年度舟山市师德标兵”荣誉称号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738150" y="1928802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“四有”老师的标准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00"/>
          <p:cNvGrpSpPr/>
          <p:nvPr/>
        </p:nvGrpSpPr>
        <p:grpSpPr>
          <a:xfrm>
            <a:off x="3167042" y="2500306"/>
            <a:ext cx="4504377" cy="584775"/>
            <a:chOff x="6429389" y="2819670"/>
            <a:chExt cx="4504377" cy="584775"/>
          </a:xfrm>
        </p:grpSpPr>
        <p:grpSp>
          <p:nvGrpSpPr>
            <p:cNvPr id="3" name="组合 96"/>
            <p:cNvGrpSpPr/>
            <p:nvPr/>
          </p:nvGrpSpPr>
          <p:grpSpPr>
            <a:xfrm>
              <a:off x="6429389" y="3000378"/>
              <a:ext cx="180001" cy="175500"/>
              <a:chOff x="250282" y="3320438"/>
              <a:chExt cx="234000" cy="2340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87406" y="3357562"/>
                <a:ext cx="142876" cy="14287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50282" y="3320438"/>
                <a:ext cx="234000" cy="2340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645413" y="2819670"/>
              <a:ext cx="42883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是教书育人的前提条件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00"/>
          <p:cNvGrpSpPr/>
          <p:nvPr/>
        </p:nvGrpSpPr>
        <p:grpSpPr>
          <a:xfrm>
            <a:off x="3167042" y="3714752"/>
            <a:ext cx="4504377" cy="1077218"/>
            <a:chOff x="6429389" y="2819670"/>
            <a:chExt cx="4504377" cy="1077218"/>
          </a:xfrm>
        </p:grpSpPr>
        <p:grpSp>
          <p:nvGrpSpPr>
            <p:cNvPr id="5" name="组合 96"/>
            <p:cNvGrpSpPr/>
            <p:nvPr/>
          </p:nvGrpSpPr>
          <p:grpSpPr>
            <a:xfrm>
              <a:off x="6429389" y="3000378"/>
              <a:ext cx="180001" cy="175500"/>
              <a:chOff x="250282" y="3320438"/>
              <a:chExt cx="234000" cy="2340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87406" y="3357562"/>
                <a:ext cx="142876" cy="14287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50282" y="3320438"/>
                <a:ext cx="234000" cy="2340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645413" y="2819670"/>
              <a:ext cx="428835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体现了道德育人的导向</a:t>
              </a:r>
              <a:endPara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 rot="5400000">
            <a:off x="1703357" y="3392487"/>
            <a:ext cx="2642412" cy="794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 184"/>
          <p:cNvSpPr/>
          <p:nvPr/>
        </p:nvSpPr>
        <p:spPr>
          <a:xfrm>
            <a:off x="595274" y="2357430"/>
            <a:ext cx="2276844" cy="2198332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有道德情操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pic>
        <p:nvPicPr>
          <p:cNvPr id="103426" name="Picture 2" descr="http://p1.so.qhmsg.com/bdr/_240_/t01b8cd196c066a842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24958" y="4000504"/>
            <a:ext cx="2352675" cy="2286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“四有”老师的标准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14364"/>
          <p:cNvSpPr txBox="1"/>
          <p:nvPr/>
        </p:nvSpPr>
        <p:spPr>
          <a:xfrm>
            <a:off x="2595538" y="1142984"/>
            <a:ext cx="8643998" cy="350865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0">
              <a:lnSpc>
                <a:spcPct val="150000"/>
              </a:lnSpc>
            </a:pP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    老师的人格力量和人格魅力是成功教育的重要条件。“师也者，教之以事而喻诸德者也。”老师对学生的影响，离不开老师的学识和能力，更离不开老师为人处世、于国于民、于公于私所持的价值观。</a:t>
            </a:r>
            <a:endParaRPr lang="zh-CN" altLang="en-US" sz="2400" b="1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eaLnBrk="0" hangingPunct="0">
              <a:lnSpc>
                <a:spcPct val="150000"/>
              </a:lnSpc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eaLnBrk="0" hangingPunct="0">
              <a:lnSpc>
                <a:spcPct val="150000"/>
              </a:lnSpc>
            </a:pPr>
            <a:endParaRPr lang="zh-CN" altLang="en-US" sz="2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 184"/>
          <p:cNvSpPr/>
          <p:nvPr/>
        </p:nvSpPr>
        <p:spPr>
          <a:xfrm>
            <a:off x="309522" y="1428736"/>
            <a:ext cx="1928826" cy="1357322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有道德情操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pic>
        <p:nvPicPr>
          <p:cNvPr id="14" name="Picture 2" descr="http://p2.so.qhimgs1.com/bdr/_240_/t0115f6f1c884aac3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239272" y="3357562"/>
            <a:ext cx="2214578" cy="2772449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2309786" y="392906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 smtClean="0"/>
              <a:t>        用道德的示范来造就一个人，显然比用法律来约束他更有价值。 </a:t>
            </a:r>
            <a:endParaRPr lang="en-US" altLang="zh-CN" sz="3200" b="1" dirty="0" smtClean="0"/>
          </a:p>
          <a:p>
            <a:r>
              <a:rPr lang="en-US" altLang="zh-CN" sz="3600" b="1" dirty="0" smtClean="0"/>
              <a:t>                                   </a:t>
            </a:r>
            <a:r>
              <a:rPr lang="en-US" altLang="zh-CN" sz="2000" dirty="0" smtClean="0"/>
              <a:t>------</a:t>
            </a:r>
            <a:r>
              <a:rPr lang="zh-CN" altLang="en-US" sz="2000" dirty="0" smtClean="0"/>
              <a:t>西塞罗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738150" y="1928802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“四有”老师的标准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00"/>
          <p:cNvGrpSpPr/>
          <p:nvPr/>
        </p:nvGrpSpPr>
        <p:grpSpPr>
          <a:xfrm>
            <a:off x="3167042" y="2500306"/>
            <a:ext cx="4094009" cy="584775"/>
            <a:chOff x="6429389" y="2819670"/>
            <a:chExt cx="4094009" cy="584775"/>
          </a:xfrm>
        </p:grpSpPr>
        <p:grpSp>
          <p:nvGrpSpPr>
            <p:cNvPr id="3" name="组合 96"/>
            <p:cNvGrpSpPr/>
            <p:nvPr/>
          </p:nvGrpSpPr>
          <p:grpSpPr>
            <a:xfrm>
              <a:off x="6429389" y="3000378"/>
              <a:ext cx="180001" cy="175500"/>
              <a:chOff x="250282" y="3320438"/>
              <a:chExt cx="234000" cy="2340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87406" y="3357562"/>
                <a:ext cx="142876" cy="14287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50282" y="3320438"/>
                <a:ext cx="234000" cy="2340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645413" y="2819670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是对教师的起码要求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00"/>
          <p:cNvGrpSpPr/>
          <p:nvPr/>
        </p:nvGrpSpPr>
        <p:grpSpPr>
          <a:xfrm>
            <a:off x="3167042" y="3714752"/>
            <a:ext cx="4520407" cy="1077218"/>
            <a:chOff x="6429389" y="2819670"/>
            <a:chExt cx="4520407" cy="1077218"/>
          </a:xfrm>
        </p:grpSpPr>
        <p:grpSp>
          <p:nvGrpSpPr>
            <p:cNvPr id="5" name="组合 96"/>
            <p:cNvGrpSpPr/>
            <p:nvPr/>
          </p:nvGrpSpPr>
          <p:grpSpPr>
            <a:xfrm>
              <a:off x="6429389" y="3000378"/>
              <a:ext cx="180001" cy="175500"/>
              <a:chOff x="250282" y="3320438"/>
              <a:chExt cx="234000" cy="2340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87406" y="3357562"/>
                <a:ext cx="142876" cy="14287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50282" y="3320438"/>
                <a:ext cx="234000" cy="2340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645413" y="2819670"/>
              <a:ext cx="43043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体现了知识育人的导向</a:t>
              </a:r>
              <a:endPara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 rot="5400000">
            <a:off x="1703357" y="3392487"/>
            <a:ext cx="2642412" cy="794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 184"/>
          <p:cNvSpPr/>
          <p:nvPr/>
        </p:nvSpPr>
        <p:spPr>
          <a:xfrm>
            <a:off x="523836" y="2357430"/>
            <a:ext cx="2276844" cy="2198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有扎实学识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pic>
        <p:nvPicPr>
          <p:cNvPr id="20" name="Picture 4" descr="http://p0.so.qhimgs1.com/bdr/_240_/t01be89c0bfbd85337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82148" y="4561335"/>
            <a:ext cx="2809852" cy="18680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738150" y="1928802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“四有”老师的标准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38216" y="1428736"/>
            <a:ext cx="664373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        除了知识和学问之外，世上没有其他任何力量能在人们的精神和心灵中，在人的思想、想象、见解和信仰中建立起统治和权威。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en-US" altLang="zh-CN" sz="2800" dirty="0" smtClean="0"/>
              <a:t>                                          ——</a:t>
            </a:r>
            <a:r>
              <a:rPr lang="zh-CN" altLang="en-US" sz="2800" dirty="0" smtClean="0"/>
              <a:t>培根</a:t>
            </a:r>
            <a:endParaRPr lang="zh-CN" altLang="en-US" sz="2800" dirty="0"/>
          </a:p>
        </p:txBody>
      </p:sp>
      <p:sp>
        <p:nvSpPr>
          <p:cNvPr id="26" name="矩形 25"/>
          <p:cNvSpPr/>
          <p:nvPr/>
        </p:nvSpPr>
        <p:spPr>
          <a:xfrm>
            <a:off x="1199456" y="4653136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华文行楷" pitchFamily="2" charset="-122"/>
                <a:ea typeface="华文行楷" pitchFamily="2" charset="-122"/>
              </a:rPr>
              <a:t>    富有臂力的人只能战胜一人；富有知识的人却所向无敌。</a:t>
            </a:r>
            <a:endParaRPr lang="en-US" altLang="zh-CN" sz="3200" dirty="0" smtClean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56322" name="Picture 2" descr="http://p1.so.qhimgs1.com/bdr/_240_/t011191b783936458e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096396" y="2071678"/>
            <a:ext cx="2540810" cy="31432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“四有”老师的楷模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9588" y="1214422"/>
            <a:ext cx="6096000" cy="376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br>
              <a:rPr lang="zh-CN" altLang="en-US" sz="2400" dirty="0" smtClean="0"/>
            </a:br>
            <a:endParaRPr lang="zh-CN" altLang="en-US" dirty="0" smtClean="0"/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      何伟，港口管理学院副院长，他用三寸长的</a:t>
            </a:r>
            <a:r>
              <a:rPr lang="zh-CN" altLang="en-US" sz="2000" b="1" dirty="0" smtClean="0">
                <a:solidFill>
                  <a:srgbClr val="663300"/>
                </a:solidFill>
                <a:latin typeface="新蒂小丸子小学版" pitchFamily="66" charset="-122"/>
                <a:ea typeface="方正毡笔黑简体" pitchFamily="65" charset="-122"/>
              </a:rPr>
              <a:t>“</a:t>
            </a: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白铧犁</a:t>
            </a:r>
            <a:r>
              <a:rPr lang="zh-CN" altLang="en-US" sz="2000" b="1" dirty="0" smtClean="0">
                <a:solidFill>
                  <a:srgbClr val="663300"/>
                </a:solidFill>
                <a:latin typeface="新蒂小丸子小学版" pitchFamily="66" charset="-122"/>
                <a:ea typeface="方正毡笔黑简体" pitchFamily="65" charset="-122"/>
              </a:rPr>
              <a:t>”</a:t>
            </a: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耕耘岁月，守候属于自己的那一份</a:t>
            </a:r>
            <a:r>
              <a:rPr lang="zh-CN" altLang="en-US" sz="2000" b="1" dirty="0" smtClean="0">
                <a:solidFill>
                  <a:srgbClr val="663300"/>
                </a:solidFill>
                <a:latin typeface="新蒂小丸子小学版" pitchFamily="66" charset="-122"/>
                <a:ea typeface="方正毡笔黑简体" pitchFamily="65" charset="-122"/>
              </a:rPr>
              <a:t>“</a:t>
            </a: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黑土地</a:t>
            </a:r>
            <a:r>
              <a:rPr lang="zh-CN" altLang="en-US" sz="2000" b="1" dirty="0" smtClean="0">
                <a:solidFill>
                  <a:srgbClr val="663300"/>
                </a:solidFill>
                <a:latin typeface="新蒂小丸子小学版" pitchFamily="66" charset="-122"/>
                <a:ea typeface="方正毡笔黑简体" pitchFamily="65" charset="-122"/>
              </a:rPr>
              <a:t>”</a:t>
            </a: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。曾获</a:t>
            </a:r>
            <a:r>
              <a:rPr lang="zh-CN" altLang="en-US" sz="2000" b="1" dirty="0" smtClean="0">
                <a:solidFill>
                  <a:srgbClr val="663300"/>
                </a:solidFill>
                <a:latin typeface="新蒂小丸子小学版" pitchFamily="66" charset="-122"/>
                <a:ea typeface="方正毡笔黑简体" pitchFamily="65" charset="-122"/>
              </a:rPr>
              <a:t>“</a:t>
            </a: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浙江省高校优秀共产党员</a:t>
            </a:r>
            <a:r>
              <a:rPr lang="zh-CN" altLang="en-US" sz="2000" b="1" dirty="0" smtClean="0">
                <a:solidFill>
                  <a:srgbClr val="663300"/>
                </a:solidFill>
                <a:latin typeface="新蒂小丸子小学版" pitchFamily="66" charset="-122"/>
                <a:ea typeface="方正毡笔黑简体" pitchFamily="65" charset="-122"/>
              </a:rPr>
              <a:t>”</a:t>
            </a: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、</a:t>
            </a:r>
            <a:r>
              <a:rPr lang="zh-CN" altLang="en-US" sz="2000" b="1" dirty="0" smtClean="0">
                <a:solidFill>
                  <a:srgbClr val="663300"/>
                </a:solidFill>
                <a:latin typeface="新蒂小丸子小学版" pitchFamily="66" charset="-122"/>
                <a:ea typeface="方正毡笔黑简体" pitchFamily="65" charset="-122"/>
              </a:rPr>
              <a:t>“</a:t>
            </a: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舟山市职业院校最美教师</a:t>
            </a:r>
            <a:r>
              <a:rPr lang="zh-CN" altLang="en-US" sz="2000" b="1" dirty="0" smtClean="0">
                <a:solidFill>
                  <a:srgbClr val="663300"/>
                </a:solidFill>
                <a:latin typeface="新蒂小丸子小学版" pitchFamily="66" charset="-122"/>
                <a:ea typeface="方正毡笔黑简体" pitchFamily="65" charset="-122"/>
              </a:rPr>
              <a:t>”</a:t>
            </a: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、</a:t>
            </a:r>
            <a:r>
              <a:rPr lang="zh-CN" altLang="en-US" sz="2000" b="1" dirty="0" smtClean="0">
                <a:solidFill>
                  <a:srgbClr val="663300"/>
                </a:solidFill>
                <a:latin typeface="新蒂小丸子小学版" pitchFamily="66" charset="-122"/>
                <a:ea typeface="方正毡笔黑简体" pitchFamily="65" charset="-122"/>
              </a:rPr>
              <a:t>“</a:t>
            </a: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市教育系统优秀共产党员</a:t>
            </a:r>
            <a:r>
              <a:rPr lang="en-US" altLang="zh-CN" sz="2000" b="1" dirty="0" smtClean="0">
                <a:solidFill>
                  <a:srgbClr val="663300"/>
                </a:solidFill>
                <a:latin typeface="新蒂小丸子小学版" pitchFamily="66" charset="-122"/>
                <a:ea typeface="方正毡笔黑简体" pitchFamily="65" charset="-122"/>
              </a:rPr>
              <a:t>”</a:t>
            </a: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、</a:t>
            </a:r>
            <a:r>
              <a:rPr lang="zh-CN" altLang="en-US" sz="2000" b="1" dirty="0" smtClean="0">
                <a:solidFill>
                  <a:srgbClr val="663300"/>
                </a:solidFill>
                <a:latin typeface="新蒂小丸子小学版" pitchFamily="66" charset="-122"/>
                <a:ea typeface="方正毡笔黑简体" pitchFamily="65" charset="-122"/>
              </a:rPr>
              <a:t>“</a:t>
            </a: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毕业班优秀班主任</a:t>
            </a:r>
            <a:r>
              <a:rPr lang="zh-CN" altLang="en-US" sz="2000" b="1" dirty="0" smtClean="0">
                <a:solidFill>
                  <a:srgbClr val="663300"/>
                </a:solidFill>
                <a:latin typeface="新蒂小丸子小学版" pitchFamily="66" charset="-122"/>
                <a:ea typeface="方正毡笔黑简体" pitchFamily="65" charset="-122"/>
              </a:rPr>
              <a:t>”</a:t>
            </a: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等荣誉。指导学生参加全国职业技能比赛，累计获得</a:t>
            </a:r>
            <a:r>
              <a:rPr lang="en-US" altLang="zh-CN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8</a:t>
            </a:r>
            <a:r>
              <a:rPr lang="zh-CN" altLang="en-US" sz="2000" b="1" dirty="0" smtClean="0">
                <a:solidFill>
                  <a:srgbClr val="663300"/>
                </a:solidFill>
                <a:latin typeface="方正毡笔黑简体" pitchFamily="65" charset="-122"/>
                <a:ea typeface="方正毡笔黑简体" pitchFamily="65" charset="-122"/>
              </a:rPr>
              <a:t>次全国团体一等奖。</a:t>
            </a:r>
            <a:endParaRPr lang="zh-CN" altLang="en-US" sz="2000" dirty="0"/>
          </a:p>
        </p:txBody>
      </p:sp>
      <p:sp>
        <p:nvSpPr>
          <p:cNvPr id="15" name="矩形 14"/>
          <p:cNvSpPr/>
          <p:nvPr/>
        </p:nvSpPr>
        <p:spPr>
          <a:xfrm>
            <a:off x="9167834" y="4500570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 何伟</a:t>
            </a:r>
            <a:endParaRPr lang="zh-CN" altLang="en-US" dirty="0"/>
          </a:p>
        </p:txBody>
      </p:sp>
      <p:pic>
        <p:nvPicPr>
          <p:cNvPr id="8" name="Picture 7" descr="QQ图片2016062010364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81884" y="1643050"/>
            <a:ext cx="381635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739074" y="5072074"/>
            <a:ext cx="4024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ea typeface="楷体_GB2312" pitchFamily="49" charset="-122"/>
              </a:rPr>
              <a:t>     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人生就是每一个“今天”的累积，为做好每一个“今天”而努力。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738150" y="1928802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“四有”老师的标准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00"/>
          <p:cNvGrpSpPr/>
          <p:nvPr/>
        </p:nvGrpSpPr>
        <p:grpSpPr>
          <a:xfrm>
            <a:off x="3167042" y="2500306"/>
            <a:ext cx="4504377" cy="584775"/>
            <a:chOff x="6429389" y="2819670"/>
            <a:chExt cx="4504377" cy="584775"/>
          </a:xfrm>
        </p:grpSpPr>
        <p:grpSp>
          <p:nvGrpSpPr>
            <p:cNvPr id="3" name="组合 96"/>
            <p:cNvGrpSpPr/>
            <p:nvPr/>
          </p:nvGrpSpPr>
          <p:grpSpPr>
            <a:xfrm>
              <a:off x="6429389" y="3000378"/>
              <a:ext cx="180001" cy="175500"/>
              <a:chOff x="250282" y="3320438"/>
              <a:chExt cx="234000" cy="2340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87406" y="3357562"/>
                <a:ext cx="142876" cy="14287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250282" y="3320438"/>
                <a:ext cx="234000" cy="2340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645413" y="2819670"/>
              <a:ext cx="42883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是教师从事的职业所需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100"/>
          <p:cNvGrpSpPr/>
          <p:nvPr/>
        </p:nvGrpSpPr>
        <p:grpSpPr>
          <a:xfrm>
            <a:off x="3167042" y="3714752"/>
            <a:ext cx="4504377" cy="1077218"/>
            <a:chOff x="6429389" y="2819670"/>
            <a:chExt cx="4504377" cy="1077218"/>
          </a:xfrm>
        </p:grpSpPr>
        <p:grpSp>
          <p:nvGrpSpPr>
            <p:cNvPr id="5" name="组合 96"/>
            <p:cNvGrpSpPr/>
            <p:nvPr/>
          </p:nvGrpSpPr>
          <p:grpSpPr>
            <a:xfrm>
              <a:off x="6429389" y="3000378"/>
              <a:ext cx="180001" cy="175500"/>
              <a:chOff x="250282" y="3320438"/>
              <a:chExt cx="234000" cy="234000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87406" y="3357562"/>
                <a:ext cx="142876" cy="14287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250282" y="3320438"/>
                <a:ext cx="234000" cy="234000"/>
              </a:xfrm>
              <a:prstGeom prst="ellipse">
                <a:avLst/>
              </a:prstGeom>
              <a:noFill/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6645413" y="2819670"/>
              <a:ext cx="428835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体现了和谐育人的导向</a:t>
              </a:r>
              <a:endPara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 rot="5400000">
            <a:off x="1703357" y="3392487"/>
            <a:ext cx="2642412" cy="794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 184"/>
          <p:cNvSpPr/>
          <p:nvPr/>
        </p:nvSpPr>
        <p:spPr>
          <a:xfrm>
            <a:off x="523836" y="2357430"/>
            <a:ext cx="2276844" cy="219833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有仁爱之心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pic>
        <p:nvPicPr>
          <p:cNvPr id="102406" name="Picture 6" descr="http://p0.so.qhimgs1.com/bdr/_240_/t01d907fc5e6dfd537c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382125" y="4214818"/>
            <a:ext cx="2809875" cy="2286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“四有”老师的标准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14364"/>
          <p:cNvSpPr txBox="1"/>
          <p:nvPr/>
        </p:nvSpPr>
        <p:spPr>
          <a:xfrm>
            <a:off x="2452662" y="1428736"/>
            <a:ext cx="9072626" cy="350865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0" fontAlgn="base">
              <a:lnSpc>
                <a:spcPct val="150000"/>
              </a:lnSpc>
            </a:pPr>
            <a:r>
              <a:rPr lang="zh-CN" altLang="en-US" sz="2400" b="1" noProof="1" smtClean="0">
                <a:latin typeface="Arial" panose="020B0604020202020204" pitchFamily="34" charset="0"/>
                <a:ea typeface="宋体" panose="02010600030101010101" pitchFamily="2" charset="-122"/>
              </a:rPr>
              <a:t>     教育是一门“仁而爱人”的事业，爱是教育的灵魂，没有爱就没有教育。好老师应该是仁师，用欣赏增强学生的信心，用信任树立学生的自尊，让每一个学生都健康成长，让每一个学生都享受成功的喜悦。</a:t>
            </a:r>
            <a:endParaRPr lang="zh-CN" altLang="en-US" sz="2400" b="1" noProof="1" smtClean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eaLnBrk="0" hangingPunct="0">
              <a:lnSpc>
                <a:spcPct val="150000"/>
              </a:lnSpc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eaLnBrk="0" hangingPunct="0">
              <a:lnSpc>
                <a:spcPct val="150000"/>
              </a:lnSpc>
            </a:pPr>
            <a:endParaRPr lang="zh-CN" altLang="en-US" sz="2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 184"/>
          <p:cNvSpPr/>
          <p:nvPr/>
        </p:nvSpPr>
        <p:spPr>
          <a:xfrm>
            <a:off x="380960" y="1428736"/>
            <a:ext cx="1928826" cy="142876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有仁爱之心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pic>
        <p:nvPicPr>
          <p:cNvPr id="14" name="Picture 4" descr="http://p2.so.qhimgs1.com/bdr/_240_/t0151e513e33b0209be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667900" y="3616870"/>
            <a:ext cx="2000264" cy="265228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95340" y="4149570"/>
            <a:ext cx="7715304" cy="27084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       人，天生就希望被人热爱，而且希望自己是一个可爱的人，或者说，希望成为应当被热爱的人。</a:t>
            </a:r>
            <a:endParaRPr kumimoji="0" lang="en-US" altLang="zh-CN" sz="32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 smtClean="0"/>
          </a:p>
          <a:p>
            <a:r>
              <a:rPr kumimoji="0" lang="en-US" altLang="zh-CN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                               -----</a:t>
            </a:r>
            <a:r>
              <a:rPr kumimoji="0" lang="zh-CN" alt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亚当</a:t>
            </a:r>
            <a:r>
              <a:rPr kumimoji="0" lang="en-US" altLang="zh-CN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·</a:t>
            </a:r>
            <a:r>
              <a:rPr kumimoji="0" lang="zh-CN" alt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斯密</a:t>
            </a:r>
            <a:r>
              <a:rPr lang="en-US" altLang="zh-CN" sz="2000" dirty="0" smtClean="0"/>
              <a:t>《</a:t>
            </a:r>
            <a:r>
              <a:rPr lang="zh-CN" altLang="en-US" sz="2000" dirty="0" smtClean="0"/>
              <a:t>道德情操论</a:t>
            </a:r>
            <a:r>
              <a:rPr lang="en-US" altLang="zh-CN" dirty="0" smtClean="0"/>
              <a:t>》</a:t>
            </a:r>
            <a:endParaRPr kumimoji="0" lang="en-US" altLang="zh-CN" sz="1800" b="0" i="0" u="sng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dirty="0" smtClean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                      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4555232"/>
            <a:ext cx="6473372" cy="230276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-1"/>
            <a:ext cx="12192000" cy="428173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100" name="文本框 99"/>
          <p:cNvSpPr txBox="1"/>
          <p:nvPr/>
        </p:nvSpPr>
        <p:spPr>
          <a:xfrm>
            <a:off x="809588" y="1571612"/>
            <a:ext cx="4968552" cy="26161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/>
              <a:t>党的十九大报告指出：</a:t>
            </a:r>
            <a:endParaRPr lang="en-US" altLang="zh-CN" sz="3200" b="1" dirty="0" smtClean="0"/>
          </a:p>
          <a:p>
            <a:pPr>
              <a:spcBef>
                <a:spcPts val="1200"/>
              </a:spcBef>
            </a:pPr>
            <a:r>
              <a:rPr lang="zh-CN" altLang="en-US" sz="2800" dirty="0" smtClean="0"/>
              <a:t>        </a:t>
            </a:r>
            <a:endParaRPr lang="en-US" altLang="zh-CN" sz="2800" dirty="0" smtClean="0"/>
          </a:p>
          <a:p>
            <a:pPr>
              <a:spcBef>
                <a:spcPts val="1200"/>
              </a:spcBef>
            </a:pPr>
            <a:r>
              <a:rPr lang="en-US" altLang="zh-CN" sz="2800" dirty="0" smtClean="0"/>
              <a:t>         </a:t>
            </a:r>
            <a:r>
              <a:rPr lang="zh-CN" altLang="en-US" sz="2800" dirty="0" smtClean="0"/>
              <a:t>经过长期努力，中国特色社会主义进入了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新时代，</a:t>
            </a:r>
            <a:r>
              <a:rPr lang="zh-CN" altLang="en-US" sz="2800" dirty="0" smtClean="0"/>
              <a:t>这是我国发展新的历史方位。 </a:t>
            </a:r>
            <a:r>
              <a:rPr lang="en-US" altLang="zh-CN" sz="2800" dirty="0" smtClean="0"/>
              <a:t>       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88088" y="4941168"/>
            <a:ext cx="403244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中国共产党第十九次全国代表大会于</a:t>
            </a:r>
            <a:r>
              <a:rPr lang="en-US" altLang="zh-CN" sz="2400" b="1" dirty="0" smtClean="0"/>
              <a:t>2017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10</a:t>
            </a:r>
            <a:r>
              <a:rPr lang="zh-CN" altLang="en-US" sz="2400" b="1" dirty="0" smtClean="0"/>
              <a:t>月</a:t>
            </a:r>
            <a:r>
              <a:rPr lang="en-US" altLang="zh-CN" sz="2400" b="1" dirty="0" smtClean="0"/>
              <a:t>18</a:t>
            </a:r>
            <a:r>
              <a:rPr lang="zh-CN" altLang="en-US" sz="2400" b="1" dirty="0" smtClean="0"/>
              <a:t>日至</a:t>
            </a:r>
            <a:r>
              <a:rPr lang="en-US" altLang="zh-CN" sz="2400" b="1" dirty="0" smtClean="0"/>
              <a:t>10</a:t>
            </a:r>
            <a:r>
              <a:rPr lang="zh-CN" altLang="en-US" sz="2400" b="1" dirty="0" smtClean="0"/>
              <a:t>月</a:t>
            </a:r>
            <a:r>
              <a:rPr lang="en-US" altLang="zh-CN" sz="2400" b="1" dirty="0" smtClean="0"/>
              <a:t>24</a:t>
            </a:r>
            <a:r>
              <a:rPr lang="zh-CN" altLang="en-US" sz="2400" b="1" dirty="0" smtClean="0"/>
              <a:t>日在北京召开</a:t>
            </a:r>
            <a:endParaRPr lang="zh-CN" altLang="en-US" sz="2400" b="1" dirty="0"/>
          </a:p>
        </p:txBody>
      </p:sp>
      <p:pic>
        <p:nvPicPr>
          <p:cNvPr id="75778" name="Picture 2" descr="http://p1.so.qhmsg.com/bdr/_240_/t0167422d4deff00f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048" y="1556792"/>
            <a:ext cx="4662516" cy="30243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“四有”老师的标准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 184"/>
          <p:cNvSpPr/>
          <p:nvPr/>
        </p:nvSpPr>
        <p:spPr>
          <a:xfrm>
            <a:off x="3095604" y="1643050"/>
            <a:ext cx="2276844" cy="219833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有理想信念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sp>
        <p:nvSpPr>
          <p:cNvPr id="8" name=" 184"/>
          <p:cNvSpPr/>
          <p:nvPr/>
        </p:nvSpPr>
        <p:spPr>
          <a:xfrm>
            <a:off x="5167306" y="2857496"/>
            <a:ext cx="2276844" cy="219833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有仁爱之心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sp>
        <p:nvSpPr>
          <p:cNvPr id="9" name=" 184"/>
          <p:cNvSpPr/>
          <p:nvPr/>
        </p:nvSpPr>
        <p:spPr>
          <a:xfrm>
            <a:off x="2952728" y="3929066"/>
            <a:ext cx="2276844" cy="2198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有扎实学识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sp>
        <p:nvSpPr>
          <p:cNvPr id="10" name=" 184"/>
          <p:cNvSpPr/>
          <p:nvPr/>
        </p:nvSpPr>
        <p:spPr>
          <a:xfrm>
            <a:off x="952464" y="2643182"/>
            <a:ext cx="2276844" cy="2198332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有道德情操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pic>
        <p:nvPicPr>
          <p:cNvPr id="4098" name="Picture 2" descr="http://p1.so.qhimgs1.com/bdr/_240_/t01ec134026286fcdb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739206" y="3929066"/>
            <a:ext cx="3057525" cy="2286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“四有”老师的标准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 descr="http://p5.so.qhimgs1.com/bdr/_240_/t01d801f951102f35db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23902" y="2000240"/>
            <a:ext cx="5050367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38942" y="2428868"/>
            <a:ext cx="4214842" cy="22467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        </a:t>
            </a:r>
            <a:r>
              <a:rPr kumimoji="0" lang="zh-CN" altLang="en-US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习近平总书记说，一个人遇到好老师是人生的幸运，一个民族源源不断涌现出一批又一批好老师则是民族的希望。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4555232"/>
            <a:ext cx="6473372" cy="230276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1738282" y="2786058"/>
            <a:ext cx="8349890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599693" y="4581128"/>
            <a:ext cx="7216208" cy="0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4"/>
          <p:cNvGrpSpPr/>
          <p:nvPr/>
        </p:nvGrpSpPr>
        <p:grpSpPr>
          <a:xfrm>
            <a:off x="1509677" y="1614271"/>
            <a:ext cx="8522760" cy="849841"/>
            <a:chOff x="1029725" y="1219900"/>
            <a:chExt cx="6682618" cy="785343"/>
          </a:xfrm>
        </p:grpSpPr>
        <p:sp>
          <p:nvSpPr>
            <p:cNvPr id="10" name="矩形 9"/>
            <p:cNvSpPr/>
            <p:nvPr/>
          </p:nvSpPr>
          <p:spPr>
            <a:xfrm>
              <a:off x="3449527" y="1378527"/>
              <a:ext cx="1781942" cy="59016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3700" b="1" dirty="0" smtClean="0">
                  <a:solidFill>
                    <a:srgbClr val="E71E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  <a:endParaRPr lang="zh-CN" altLang="en-US" sz="3700" b="1" dirty="0">
                <a:solidFill>
                  <a:srgbClr val="E71E1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图片 11" descr="飞鸟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725" y="1219900"/>
              <a:ext cx="1262380" cy="701040"/>
            </a:xfrm>
            <a:prstGeom prst="rect">
              <a:avLst/>
            </a:prstGeom>
          </p:spPr>
        </p:pic>
        <p:pic>
          <p:nvPicPr>
            <p:cNvPr id="24" name="图片 23" descr="飞鸟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698" y="1477319"/>
              <a:ext cx="950645" cy="527924"/>
            </a:xfrm>
            <a:prstGeom prst="rect">
              <a:avLst/>
            </a:prstGeom>
          </p:spPr>
        </p:pic>
      </p:grpSp>
      <p:cxnSp>
        <p:nvCxnSpPr>
          <p:cNvPr id="17" name="直接连接符 16"/>
          <p:cNvCxnSpPr/>
          <p:nvPr/>
        </p:nvCxnSpPr>
        <p:spPr>
          <a:xfrm flipV="1">
            <a:off x="1666844" y="4214818"/>
            <a:ext cx="8501122" cy="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666844" y="3000372"/>
            <a:ext cx="8126706" cy="923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457200" lvl="0" indent="-457200" algn="ctr" eaLnBrk="0"/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争做好老师   奋斗新时代</a:t>
            </a:r>
            <a:endParaRPr lang="zh-CN" altLang="en-US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 135"/>
          <p:cNvSpPr/>
          <p:nvPr/>
        </p:nvSpPr>
        <p:spPr>
          <a:xfrm>
            <a:off x="0" y="0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35"/>
          <p:cNvSpPr/>
          <p:nvPr/>
        </p:nvSpPr>
        <p:spPr>
          <a:xfrm>
            <a:off x="0" y="6429826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599693" y="4581128"/>
            <a:ext cx="7216208" cy="0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135"/>
          <p:cNvSpPr/>
          <p:nvPr/>
        </p:nvSpPr>
        <p:spPr>
          <a:xfrm>
            <a:off x="0" y="0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35"/>
          <p:cNvSpPr/>
          <p:nvPr/>
        </p:nvSpPr>
        <p:spPr>
          <a:xfrm>
            <a:off x="0" y="6429826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8" name="组合 17"/>
          <p:cNvGrpSpPr/>
          <p:nvPr/>
        </p:nvGrpSpPr>
        <p:grpSpPr>
          <a:xfrm>
            <a:off x="380960" y="642918"/>
            <a:ext cx="2016786" cy="2043076"/>
            <a:chOff x="766638" y="2683835"/>
            <a:chExt cx="1671764" cy="1688114"/>
          </a:xfrm>
        </p:grpSpPr>
        <p:pic>
          <p:nvPicPr>
            <p:cNvPr id="19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38" y="2683835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98686" y="2755843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952464" y="1214422"/>
            <a:ext cx="857256" cy="92332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理想信念是根本</a:t>
            </a:r>
            <a:endParaRPr kumimoji="0" lang="zh-CN" altLang="en-US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09852" y="1214422"/>
            <a:ext cx="6157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1</a:t>
            </a:r>
            <a:r>
              <a:rPr lang="zh-CN" altLang="en-US" sz="3200" b="1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、</a:t>
            </a:r>
            <a:r>
              <a:rPr lang="zh-CN" altLang="en-US" sz="3200" b="1" noProof="1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提升政治底气，坚定理想信念</a:t>
            </a:r>
            <a:endParaRPr lang="zh-CN" altLang="en-US" sz="3200" b="1" dirty="0"/>
          </a:p>
        </p:txBody>
      </p:sp>
      <p:sp>
        <p:nvSpPr>
          <p:cNvPr id="23" name="矩形 22" descr="fdas-1"/>
          <p:cNvSpPr>
            <a:spLocks noGrp="1" noChangeAspect="1"/>
          </p:cNvSpPr>
          <p:nvPr/>
        </p:nvSpPr>
        <p:spPr>
          <a:xfrm>
            <a:off x="3452794" y="2285992"/>
            <a:ext cx="5214974" cy="378619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  <p:txBody>
          <a:bodyPr/>
          <a:lstStyle/>
          <a:p>
            <a:pPr fontAlgn="base"/>
            <a:endParaRPr lang="zh-CN" altLang="en-US" sz="1855" strike="noStrike" noProof="1"/>
          </a:p>
          <a:p>
            <a:pPr fontAlgn="base"/>
            <a:endParaRPr lang="zh-CN" altLang="en-US" sz="1855" strike="noStrike" noProof="1"/>
          </a:p>
          <a:p>
            <a:pPr fontAlgn="base"/>
            <a:endParaRPr lang="zh-CN" altLang="en-US" sz="2800" strike="noStrike" noProof="1">
              <a:sym typeface="+mn-ea"/>
            </a:endParaRPr>
          </a:p>
          <a:p>
            <a:pPr fontAlgn="base"/>
            <a:r>
              <a:rPr lang="zh-CN" altLang="en-US" sz="28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   政治底气是灵魂，是一个人的脊柱，是躯干的支撑，是做好一切工作的前提和基础。</a:t>
            </a:r>
            <a:endParaRPr lang="zh-CN" altLang="en-US" sz="2800" strike="noStrike" noProof="1">
              <a:sym typeface="+mn-ea"/>
            </a:endParaRPr>
          </a:p>
          <a:p>
            <a:pPr fontAlgn="base"/>
            <a:r>
              <a:rPr lang="zh-CN" altLang="en-US" sz="28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    要做有理想有信念的教师必须要以坚实政治底气为基础。</a:t>
            </a:r>
            <a:r>
              <a:rPr sz="28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</a:t>
            </a:r>
            <a:endParaRPr sz="2800" strike="noStrike" noProof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599693" y="4581128"/>
            <a:ext cx="7216208" cy="0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135"/>
          <p:cNvSpPr/>
          <p:nvPr/>
        </p:nvSpPr>
        <p:spPr>
          <a:xfrm>
            <a:off x="0" y="0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35"/>
          <p:cNvSpPr/>
          <p:nvPr/>
        </p:nvSpPr>
        <p:spPr>
          <a:xfrm>
            <a:off x="0" y="6429826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" name="组合 17"/>
          <p:cNvGrpSpPr/>
          <p:nvPr/>
        </p:nvGrpSpPr>
        <p:grpSpPr>
          <a:xfrm>
            <a:off x="380960" y="642918"/>
            <a:ext cx="2016786" cy="2043076"/>
            <a:chOff x="766638" y="2683835"/>
            <a:chExt cx="1671764" cy="1688114"/>
          </a:xfrm>
        </p:grpSpPr>
        <p:pic>
          <p:nvPicPr>
            <p:cNvPr id="19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38" y="2683835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98686" y="2755843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952464" y="1214422"/>
            <a:ext cx="857256" cy="92332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道德情操是前提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09852" y="1071546"/>
            <a:ext cx="627126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noProof="1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2</a:t>
            </a:r>
            <a:r>
              <a:rPr lang="zh-CN" altLang="en-US" sz="3200" b="1" noProof="1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、遵循规矩纪律，树立师德师风 </a:t>
            </a:r>
            <a:endParaRPr lang="zh-CN" altLang="en-US" sz="3200" b="1" noProof="1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  <a:sym typeface="+mn-ea"/>
            </a:endParaRPr>
          </a:p>
          <a:p>
            <a:endParaRPr lang="zh-CN" altLang="en-US" sz="3200" dirty="0"/>
          </a:p>
        </p:txBody>
      </p:sp>
      <p:sp>
        <p:nvSpPr>
          <p:cNvPr id="17" name="矩形 16" descr="fdas-1"/>
          <p:cNvSpPr>
            <a:spLocks noGrp="1" noChangeAspect="1"/>
          </p:cNvSpPr>
          <p:nvPr/>
        </p:nvSpPr>
        <p:spPr>
          <a:xfrm>
            <a:off x="3167042" y="2071678"/>
            <a:ext cx="5786478" cy="4222439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  <p:txBody>
          <a:bodyPr/>
          <a:lstStyle/>
          <a:p>
            <a:pPr fontAlgn="base"/>
            <a:endParaRPr lang="zh-CN" altLang="en-US" sz="1855" strike="noStrike" noProof="1"/>
          </a:p>
          <a:p>
            <a:pPr fontAlgn="base"/>
            <a:endParaRPr lang="zh-CN" altLang="en-US" sz="1855" strike="noStrike" noProof="1"/>
          </a:p>
          <a:p>
            <a:pPr fontAlgn="base"/>
            <a:endParaRPr lang="zh-CN" altLang="en-US" sz="2800" strike="noStrike" noProof="1">
              <a:sym typeface="+mn-ea"/>
            </a:endParaRPr>
          </a:p>
          <a:p>
            <a:pPr fontAlgn="base"/>
            <a:r>
              <a:rPr lang="zh-CN" altLang="en-US" sz="28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  “教师的职业特性决定了教师必须是道德高尚的人群。合格的老师首先应该是道德上的合格者，好老师首先应该是以德施教、以德立身的楷模。”可见，具备良好的师德师风是一名合格教师的必备条件。</a:t>
            </a:r>
            <a:endParaRPr lang="zh-CN" altLang="en-US" sz="2800" strike="noStrike" noProof="1"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599693" y="4581128"/>
            <a:ext cx="7216208" cy="0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135"/>
          <p:cNvSpPr/>
          <p:nvPr/>
        </p:nvSpPr>
        <p:spPr>
          <a:xfrm>
            <a:off x="0" y="0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35"/>
          <p:cNvSpPr/>
          <p:nvPr/>
        </p:nvSpPr>
        <p:spPr>
          <a:xfrm>
            <a:off x="0" y="6429826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" name="组合 17"/>
          <p:cNvGrpSpPr/>
          <p:nvPr/>
        </p:nvGrpSpPr>
        <p:grpSpPr>
          <a:xfrm>
            <a:off x="380960" y="642918"/>
            <a:ext cx="2016786" cy="2043076"/>
            <a:chOff x="766638" y="2683835"/>
            <a:chExt cx="1671764" cy="1688114"/>
          </a:xfrm>
        </p:grpSpPr>
        <p:pic>
          <p:nvPicPr>
            <p:cNvPr id="19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38" y="2683835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98686" y="2755843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023902" y="1142984"/>
            <a:ext cx="857256" cy="92332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扎实学识是基础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95604" y="1214422"/>
            <a:ext cx="6157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sz="3200" b="1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3</a:t>
            </a:r>
            <a:r>
              <a:rPr lang="zh-CN" altLang="en-US" sz="3200" b="1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、潜心学习钻研，掌握扎实学识</a:t>
            </a:r>
            <a:endParaRPr lang="zh-CN" altLang="en-US" sz="3200" b="1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6" name="矩形 15" descr="fdas-1"/>
          <p:cNvSpPr>
            <a:spLocks noGrp="1" noChangeAspect="1"/>
          </p:cNvSpPr>
          <p:nvPr/>
        </p:nvSpPr>
        <p:spPr>
          <a:xfrm>
            <a:off x="3024166" y="2214554"/>
            <a:ext cx="6673850" cy="399542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  <p:txBody>
          <a:bodyPr/>
          <a:lstStyle/>
          <a:p>
            <a:pPr fontAlgn="base"/>
            <a:endParaRPr lang="zh-CN" altLang="en-US" sz="1855" strike="noStrike" noProof="1"/>
          </a:p>
          <a:p>
            <a:pPr fontAlgn="base"/>
            <a:endParaRPr lang="zh-CN" altLang="en-US" sz="1855" strike="noStrike" noProof="1"/>
          </a:p>
          <a:p>
            <a:pPr fontAlgn="base"/>
            <a:r>
              <a:rPr lang="zh-CN" altLang="en-US" sz="28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</a:t>
            </a:r>
            <a:endParaRPr lang="zh-CN" altLang="en-US" sz="2800" strike="noStrike" noProof="1">
              <a:sym typeface="+mn-ea"/>
            </a:endParaRPr>
          </a:p>
          <a:p>
            <a:pPr fontAlgn="base"/>
            <a:r>
              <a:rPr lang="zh-CN" altLang="en-US" sz="28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   在精益求精、提升课堂教育质量的同时，必须“争做有扎实学识”的老师。</a:t>
            </a:r>
            <a:endParaRPr lang="zh-CN" altLang="en-US" sz="2800" strike="noStrike" noProof="1">
              <a:sym typeface="+mn-ea"/>
            </a:endParaRPr>
          </a:p>
          <a:p>
            <a:pPr fontAlgn="base"/>
            <a:r>
              <a:rPr lang="zh-CN" altLang="en-US" sz="28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   当下知识的更新速度远远超过我们的想象，教师必须加强对新知识、新技能的学习和掌握，占领知识和技能的制高点来实现对学生教育教学的主动权和有效性。</a:t>
            </a:r>
            <a:endParaRPr lang="zh-CN" altLang="en-US" sz="2800" strike="noStrike" noProof="1"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599693" y="4581128"/>
            <a:ext cx="7216208" cy="0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135"/>
          <p:cNvSpPr/>
          <p:nvPr/>
        </p:nvSpPr>
        <p:spPr>
          <a:xfrm>
            <a:off x="0" y="0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35"/>
          <p:cNvSpPr/>
          <p:nvPr/>
        </p:nvSpPr>
        <p:spPr>
          <a:xfrm>
            <a:off x="0" y="6429826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" name="组合 17"/>
          <p:cNvGrpSpPr/>
          <p:nvPr/>
        </p:nvGrpSpPr>
        <p:grpSpPr>
          <a:xfrm>
            <a:off x="380960" y="642918"/>
            <a:ext cx="2016786" cy="2043076"/>
            <a:chOff x="766638" y="2683835"/>
            <a:chExt cx="1671764" cy="1688114"/>
          </a:xfrm>
        </p:grpSpPr>
        <p:pic>
          <p:nvPicPr>
            <p:cNvPr id="19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38" y="2683835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D:\png\0101000028865661_0001_图层-2-副本-3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98686" y="2755843"/>
              <a:ext cx="1239716" cy="1616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952464" y="1214422"/>
            <a:ext cx="857256" cy="92332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仁爱之心是关键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52728" y="1285860"/>
            <a:ext cx="6567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zh-CN" sz="3200" b="1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4</a:t>
            </a:r>
            <a:r>
              <a:rPr lang="zh-CN" altLang="en-US" sz="3200" b="1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、热爱学生和教育，传播仁爱之心</a:t>
            </a:r>
            <a:endParaRPr lang="zh-CN" altLang="en-US" sz="3200" b="1" noProof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6" name="矩形 15" descr="fdas-1"/>
          <p:cNvSpPr>
            <a:spLocks noGrp="1" noChangeAspect="1"/>
          </p:cNvSpPr>
          <p:nvPr/>
        </p:nvSpPr>
        <p:spPr>
          <a:xfrm>
            <a:off x="3167042" y="2214554"/>
            <a:ext cx="6190630" cy="4071966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  <p:txBody>
          <a:bodyPr/>
          <a:lstStyle/>
          <a:p>
            <a:pPr fontAlgn="base"/>
            <a:endParaRPr lang="zh-CN" altLang="en-US" sz="1855" strike="noStrike" noProof="1"/>
          </a:p>
          <a:p>
            <a:pPr fontAlgn="base"/>
            <a:endParaRPr lang="zh-CN" altLang="en-US" sz="1855" strike="noStrike" noProof="1"/>
          </a:p>
          <a:p>
            <a:pPr fontAlgn="base"/>
            <a:r>
              <a:rPr lang="zh-CN" altLang="en-US" sz="28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</a:t>
            </a:r>
            <a:endParaRPr lang="zh-CN" altLang="en-US" sz="2800" strike="noStrike" noProof="1">
              <a:sym typeface="+mn-ea"/>
            </a:endParaRPr>
          </a:p>
          <a:p>
            <a:pPr fontAlgn="base"/>
            <a:r>
              <a:rPr lang="zh-CN" altLang="en-US" sz="24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       教育是一项“爱的事业”，没有爱就没有教育。老师爱自己的学生是一种天职。爱就必须坚持有教无类、一视同仁，眼里就没有差生，促成每位学生全面</a:t>
            </a:r>
            <a:r>
              <a:rPr lang="zh-CN" altLang="en-US" sz="2400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进步</a:t>
            </a:r>
            <a:r>
              <a:rPr lang="zh-CN" altLang="en-US" sz="2400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。</a:t>
            </a:r>
            <a:r>
              <a:rPr lang="zh-CN" altLang="en-US" sz="2400" noProof="1" smtClean="0">
                <a:latin typeface="+mn-ea"/>
                <a:cs typeface="+mn-ea"/>
                <a:sym typeface="+mn-ea"/>
              </a:rPr>
              <a:t>要像习近平总书记要求的那样，“用爱培育爱、激发爱、传播爱”。</a:t>
            </a:r>
            <a:endParaRPr lang="zh-CN" altLang="en-US" sz="2400" strike="noStrike" noProof="1"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0"/>
            <a:ext cx="12192000" cy="232553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pic>
        <p:nvPicPr>
          <p:cNvPr id="108546" name="Picture 2" descr="http://p4.so.qhmsg.com/bdr/_240_/t0164e9c3d2fa3a04b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8150" y="1071546"/>
            <a:ext cx="3429000" cy="2286001"/>
          </a:xfrm>
          <a:prstGeom prst="rect">
            <a:avLst/>
          </a:prstGeom>
          <a:noFill/>
        </p:spPr>
      </p:pic>
      <p:sp>
        <p:nvSpPr>
          <p:cNvPr id="9" name="椭圆形标注 8"/>
          <p:cNvSpPr/>
          <p:nvPr/>
        </p:nvSpPr>
        <p:spPr>
          <a:xfrm>
            <a:off x="5167306" y="714356"/>
            <a:ext cx="3500462" cy="1857388"/>
          </a:xfrm>
          <a:prstGeom prst="wedgeEllipseCallout">
            <a:avLst>
              <a:gd name="adj1" fmla="val -72110"/>
              <a:gd name="adj2" fmla="val 47305"/>
            </a:avLst>
          </a:prstGeom>
          <a:solidFill>
            <a:srgbClr val="F2F2F2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934" y="1071546"/>
            <a:ext cx="2786082" cy="1138769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今天的学生是未来实现中华民族伟大复兴中国梦的</a:t>
            </a:r>
            <a:r>
              <a:rPr kumimoji="0" lang="zh-CN" altLang="en-US" sz="28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主力军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pic>
        <p:nvPicPr>
          <p:cNvPr id="11" name="Picture 2" descr="C:\Users\Administrator\Desktop\照片顺序\20马琼：工作是舞台，快乐舞中来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096264" y="3786190"/>
            <a:ext cx="3658696" cy="252095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" name="椭圆形标注 11"/>
          <p:cNvSpPr/>
          <p:nvPr/>
        </p:nvSpPr>
        <p:spPr>
          <a:xfrm>
            <a:off x="3381356" y="4071942"/>
            <a:ext cx="3500462" cy="1857388"/>
          </a:xfrm>
          <a:prstGeom prst="wedgeEllipseCallout">
            <a:avLst>
              <a:gd name="adj1" fmla="val 81076"/>
              <a:gd name="adj2" fmla="val 41227"/>
            </a:avLst>
          </a:prstGeom>
          <a:solidFill>
            <a:srgbClr val="F2F2F2"/>
          </a:solidFill>
          <a:ln w="25400" cap="flat">
            <a:solidFill>
              <a:schemeClr val="accent1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4298" y="4500570"/>
            <a:ext cx="2286016" cy="113876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广大教师就是打造这支中华民族“梦之队”的</a:t>
            </a:r>
            <a:r>
              <a:rPr kumimoji="0" lang="zh-CN" altLang="en-US" sz="2800" b="1" i="0" u="none" strike="noStrike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j-lt"/>
                <a:ea typeface="+mj-ea"/>
                <a:cs typeface="+mj-cs"/>
                <a:sym typeface="Calibri" panose="020F0502020204030204"/>
              </a:rPr>
              <a:t>筑梦人</a:t>
            </a:r>
            <a:endParaRPr kumimoji="0" lang="zh-CN" altLang="en-US" sz="2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结语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66778" y="2500306"/>
            <a:ext cx="96263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“争做四有好老师   努力奋斗新时代”</a:t>
            </a:r>
            <a:endParaRPr lang="zh-CN" altLang="en-US" sz="4400" b="1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grpSp>
        <p:nvGrpSpPr>
          <p:cNvPr id="8" name="组合 24"/>
          <p:cNvGrpSpPr/>
          <p:nvPr/>
        </p:nvGrpSpPr>
        <p:grpSpPr>
          <a:xfrm>
            <a:off x="1738282" y="4143380"/>
            <a:ext cx="8522760" cy="1375973"/>
            <a:chOff x="1029725" y="1047599"/>
            <a:chExt cx="6682618" cy="127154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252" y="1047599"/>
              <a:ext cx="2795936" cy="1271546"/>
            </a:xfrm>
            <a:prstGeom prst="rect">
              <a:avLst/>
            </a:prstGeom>
          </p:spPr>
        </p:pic>
        <p:pic>
          <p:nvPicPr>
            <p:cNvPr id="11" name="图片 10" descr="飞鸟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9725" y="1219900"/>
              <a:ext cx="1262380" cy="701040"/>
            </a:xfrm>
            <a:prstGeom prst="rect">
              <a:avLst/>
            </a:prstGeom>
          </p:spPr>
        </p:pic>
        <p:pic>
          <p:nvPicPr>
            <p:cNvPr id="12" name="图片 11" descr="飞鸟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1698" y="1477319"/>
              <a:ext cx="950645" cy="52792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4555232"/>
            <a:ext cx="6473372" cy="230276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01117" y="644691"/>
            <a:ext cx="2182649" cy="1107996"/>
          </a:xfrm>
          <a:prstGeom prst="rect">
            <a:avLst/>
          </a:prstGeom>
          <a:noFill/>
          <a:effectLst/>
        </p:spPr>
        <p:txBody>
          <a:bodyPr wrap="none" lIns="121917" tIns="60958" rIns="121917" bIns="60958" rtlCol="0">
            <a:spAutoFit/>
          </a:bodyPr>
          <a:lstStyle/>
          <a:p>
            <a:pPr lvl="0">
              <a:defRPr/>
            </a:pPr>
            <a:r>
              <a:rPr lang="zh-CN" altLang="en-US" sz="6400" b="1" spc="133" dirty="0" smtClean="0">
                <a:solidFill>
                  <a:srgbClr val="E71E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6400" b="1" spc="133" dirty="0">
              <a:solidFill>
                <a:srgbClr val="E71E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 rot="18900000" flipH="1">
            <a:off x="3441003" y="3988713"/>
            <a:ext cx="288000" cy="28800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E71E17"/>
          </a:soli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1218565" hangingPunct="1">
              <a:defRPr/>
            </a:pPr>
            <a:endParaRPr lang="zh-CN" altLang="en-US" sz="3200" b="1" dirty="0">
              <a:solidFill>
                <a:schemeClr val="accent1"/>
              </a:solidFill>
              <a:ea typeface="微软雅黑 Light" panose="020B0502040204020203" pitchFamily="34" charset="-122"/>
            </a:endParaRPr>
          </a:p>
        </p:txBody>
      </p:sp>
      <p:grpSp>
        <p:nvGrpSpPr>
          <p:cNvPr id="3" name="组合 4"/>
          <p:cNvGrpSpPr/>
          <p:nvPr/>
        </p:nvGrpSpPr>
        <p:grpSpPr>
          <a:xfrm>
            <a:off x="2666976" y="3786190"/>
            <a:ext cx="720000" cy="733158"/>
            <a:chOff x="5656078" y="2390367"/>
            <a:chExt cx="896271" cy="960399"/>
          </a:xfrm>
        </p:grpSpPr>
        <p:sp>
          <p:nvSpPr>
            <p:cNvPr id="6" name="椭圆 5"/>
            <p:cNvSpPr/>
            <p:nvPr/>
          </p:nvSpPr>
          <p:spPr>
            <a:xfrm flipH="1">
              <a:off x="5656078" y="2390367"/>
              <a:ext cx="896271" cy="943163"/>
            </a:xfrm>
            <a:prstGeom prst="ellipse">
              <a:avLst/>
            </a:prstGeom>
            <a:solidFill>
              <a:srgbClr val="E71E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hangingPunct="1">
                <a:defRPr/>
              </a:pPr>
              <a:endParaRPr lang="zh-CN" altLang="en-US" sz="3700" b="1" dirty="0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7" name="TextBox 20"/>
            <p:cNvSpPr txBox="1"/>
            <p:nvPr/>
          </p:nvSpPr>
          <p:spPr>
            <a:xfrm>
              <a:off x="5833933" y="2483947"/>
              <a:ext cx="564713" cy="8668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8565" hangingPunct="1">
                <a:defRPr/>
              </a:pPr>
              <a:r>
                <a:rPr lang="en-US" altLang="zh-CN" sz="4300" dirty="0" smtClean="0">
                  <a:solidFill>
                    <a:schemeClr val="bg1"/>
                  </a:solidFill>
                  <a:latin typeface="Agency FB" pitchFamily="34" charset="0"/>
                  <a:ea typeface="微软雅黑 Light" panose="020B0502040204020203" pitchFamily="34" charset="-122"/>
                </a:rPr>
                <a:t>02</a:t>
              </a:r>
              <a:endParaRPr lang="zh-CN" altLang="en-US" sz="4300" dirty="0">
                <a:solidFill>
                  <a:schemeClr val="bg1"/>
                </a:solidFill>
                <a:latin typeface="Agency FB" pitchFamily="34" charset="0"/>
                <a:ea typeface="微软雅黑 Light" panose="020B0502040204020203" pitchFamily="34" charset="-122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4024298" y="2643182"/>
            <a:ext cx="5087989" cy="62400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E71E17"/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lvl="0"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新时代的本质内涵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18900000" flipH="1">
            <a:off x="3441003" y="5131721"/>
            <a:ext cx="288000" cy="28800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E71E17"/>
          </a:soli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1218565" hangingPunct="1">
              <a:defRPr/>
            </a:pPr>
            <a:endParaRPr lang="zh-CN" altLang="en-US" sz="3200" b="1" dirty="0">
              <a:solidFill>
                <a:schemeClr val="accent1"/>
              </a:solidFill>
              <a:ea typeface="微软雅黑 Light" panose="020B0502040204020203" pitchFamily="34" charset="-122"/>
            </a:endParaRPr>
          </a:p>
        </p:txBody>
      </p:sp>
      <p:grpSp>
        <p:nvGrpSpPr>
          <p:cNvPr id="5" name="组合 29"/>
          <p:cNvGrpSpPr/>
          <p:nvPr/>
        </p:nvGrpSpPr>
        <p:grpSpPr>
          <a:xfrm>
            <a:off x="2738414" y="4857760"/>
            <a:ext cx="720000" cy="733158"/>
            <a:chOff x="5656078" y="2390367"/>
            <a:chExt cx="896271" cy="960400"/>
          </a:xfrm>
        </p:grpSpPr>
        <p:sp>
          <p:nvSpPr>
            <p:cNvPr id="31" name="椭圆 30"/>
            <p:cNvSpPr/>
            <p:nvPr/>
          </p:nvSpPr>
          <p:spPr>
            <a:xfrm flipH="1">
              <a:off x="5656078" y="2390367"/>
              <a:ext cx="896271" cy="943163"/>
            </a:xfrm>
            <a:prstGeom prst="ellipse">
              <a:avLst/>
            </a:prstGeom>
            <a:solidFill>
              <a:srgbClr val="E71E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hangingPunct="1">
                <a:defRPr/>
              </a:pPr>
              <a:endParaRPr lang="zh-CN" altLang="en-US" sz="3700" b="1" dirty="0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2" name="TextBox 20"/>
            <p:cNvSpPr txBox="1"/>
            <p:nvPr/>
          </p:nvSpPr>
          <p:spPr>
            <a:xfrm>
              <a:off x="5833933" y="2483947"/>
              <a:ext cx="586663" cy="8668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8565" hangingPunct="1">
                <a:defRPr/>
              </a:pPr>
              <a:r>
                <a:rPr lang="en-US" altLang="zh-CN" sz="4300" dirty="0" smtClean="0">
                  <a:solidFill>
                    <a:schemeClr val="bg1"/>
                  </a:solidFill>
                  <a:latin typeface="Agency FB" pitchFamily="34" charset="0"/>
                  <a:ea typeface="微软雅黑 Light" panose="020B0502040204020203" pitchFamily="34" charset="-122"/>
                </a:rPr>
                <a:t>03</a:t>
              </a:r>
              <a:endParaRPr lang="zh-CN" altLang="en-US" sz="4300" dirty="0">
                <a:solidFill>
                  <a:schemeClr val="bg1"/>
                </a:solidFill>
                <a:latin typeface="Agency FB" pitchFamily="34" charset="0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5736" y="4929198"/>
            <a:ext cx="6031572" cy="62400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E71E17"/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marL="457200" lvl="0" indent="-457200" algn="ctr" eaLnBrk="0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争做好老师   奋斗新时代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2"/>
          <p:cNvGrpSpPr/>
          <p:nvPr/>
        </p:nvGrpSpPr>
        <p:grpSpPr>
          <a:xfrm>
            <a:off x="3983765" y="1167352"/>
            <a:ext cx="6624000" cy="480000"/>
            <a:chOff x="3067632" y="875514"/>
            <a:chExt cx="5320792" cy="400092"/>
          </a:xfrm>
        </p:grpSpPr>
        <p:grpSp>
          <p:nvGrpSpPr>
            <p:cNvPr id="10" name="组合 46"/>
            <p:cNvGrpSpPr/>
            <p:nvPr/>
          </p:nvGrpSpPr>
          <p:grpSpPr>
            <a:xfrm>
              <a:off x="3067632" y="875514"/>
              <a:ext cx="4024648" cy="400092"/>
              <a:chOff x="2995624" y="843387"/>
              <a:chExt cx="4024648" cy="400092"/>
            </a:xfrm>
          </p:grpSpPr>
          <p:pic>
            <p:nvPicPr>
              <p:cNvPr id="44" name="图片 43" descr="祥云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995624" y="843558"/>
                <a:ext cx="1404000" cy="392897"/>
              </a:xfrm>
              <a:prstGeom prst="rect">
                <a:avLst/>
              </a:prstGeom>
            </p:spPr>
          </p:pic>
          <p:pic>
            <p:nvPicPr>
              <p:cNvPr id="45" name="图片 44" descr="祥云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283968" y="850582"/>
                <a:ext cx="1404000" cy="392897"/>
              </a:xfrm>
              <a:prstGeom prst="rect">
                <a:avLst/>
              </a:prstGeom>
            </p:spPr>
          </p:pic>
          <p:pic>
            <p:nvPicPr>
              <p:cNvPr id="46" name="图片 45" descr="祥云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616272" y="843387"/>
                <a:ext cx="1404000" cy="392897"/>
              </a:xfrm>
              <a:prstGeom prst="rect">
                <a:avLst/>
              </a:prstGeom>
            </p:spPr>
          </p:pic>
        </p:grpSp>
        <p:pic>
          <p:nvPicPr>
            <p:cNvPr id="28" name="图片 27" descr="祥云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4424" y="882709"/>
              <a:ext cx="1404000" cy="392897"/>
            </a:xfrm>
            <a:prstGeom prst="rect">
              <a:avLst/>
            </a:prstGeom>
          </p:spPr>
        </p:pic>
      </p:grpSp>
      <p:sp>
        <p:nvSpPr>
          <p:cNvPr id="30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Shape 135"/>
          <p:cNvSpPr/>
          <p:nvPr/>
        </p:nvSpPr>
        <p:spPr>
          <a:xfrm>
            <a:off x="0" y="0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2" name="组合 4"/>
          <p:cNvGrpSpPr/>
          <p:nvPr/>
        </p:nvGrpSpPr>
        <p:grpSpPr>
          <a:xfrm>
            <a:off x="2666976" y="2643182"/>
            <a:ext cx="720000" cy="733158"/>
            <a:chOff x="5656078" y="2390367"/>
            <a:chExt cx="896271" cy="960399"/>
          </a:xfrm>
        </p:grpSpPr>
        <p:sp>
          <p:nvSpPr>
            <p:cNvPr id="23" name="椭圆 22"/>
            <p:cNvSpPr/>
            <p:nvPr/>
          </p:nvSpPr>
          <p:spPr>
            <a:xfrm flipH="1">
              <a:off x="5656078" y="2390367"/>
              <a:ext cx="896271" cy="943163"/>
            </a:xfrm>
            <a:prstGeom prst="ellipse">
              <a:avLst/>
            </a:prstGeom>
            <a:solidFill>
              <a:srgbClr val="E71E1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565" hangingPunct="1">
                <a:defRPr/>
              </a:pPr>
              <a:endParaRPr lang="zh-CN" altLang="en-US" sz="3700" b="1" dirty="0">
                <a:solidFill>
                  <a:schemeClr val="accent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4" name="TextBox 20"/>
            <p:cNvSpPr txBox="1"/>
            <p:nvPr/>
          </p:nvSpPr>
          <p:spPr>
            <a:xfrm>
              <a:off x="5745006" y="2483947"/>
              <a:ext cx="762264" cy="86681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218565" hangingPunct="1">
                <a:defRPr/>
              </a:pPr>
              <a:r>
                <a:rPr lang="en-US" altLang="zh-CN" sz="4300" dirty="0" smtClean="0">
                  <a:solidFill>
                    <a:schemeClr val="bg1"/>
                  </a:solidFill>
                  <a:latin typeface="Agency FB" pitchFamily="34" charset="0"/>
                  <a:ea typeface="微软雅黑 Light" panose="020B0502040204020203" pitchFamily="34" charset="-122"/>
                </a:rPr>
                <a:t>01</a:t>
              </a:r>
              <a:endParaRPr lang="zh-CN" altLang="en-US" sz="4300" dirty="0">
                <a:solidFill>
                  <a:schemeClr val="bg1"/>
                </a:solidFill>
                <a:latin typeface="Agency FB" pitchFamily="34" charset="0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4095736" y="3786190"/>
            <a:ext cx="5087989" cy="62400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E71E17"/>
            </a:solidFill>
            <a:prstDash val="solid"/>
          </a:ln>
          <a:effectLst/>
        </p:spPr>
        <p:txBody>
          <a:bodyPr lIns="121917" tIns="60958" rIns="121917" bIns="60958" rtlCol="0" anchor="ctr"/>
          <a:lstStyle/>
          <a:p>
            <a:pPr lvl="0" algn="ctr"/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“四有”老师的标准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 rot="18900000" flipH="1">
            <a:off x="3441002" y="2845706"/>
            <a:ext cx="288000" cy="28800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E71E17"/>
          </a:soli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1218565" hangingPunct="1">
              <a:defRPr/>
            </a:pPr>
            <a:endParaRPr lang="zh-CN" altLang="en-US" sz="3200" b="1" dirty="0">
              <a:solidFill>
                <a:schemeClr val="accent1"/>
              </a:solidFill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4555232"/>
            <a:ext cx="6473372" cy="230276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2419903" y="2756925"/>
            <a:ext cx="7168203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599693" y="4581128"/>
            <a:ext cx="7216208" cy="0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4"/>
          <p:cNvGrpSpPr/>
          <p:nvPr/>
        </p:nvGrpSpPr>
        <p:grpSpPr>
          <a:xfrm>
            <a:off x="1509677" y="1614271"/>
            <a:ext cx="8522760" cy="849841"/>
            <a:chOff x="1029725" y="1219900"/>
            <a:chExt cx="6682618" cy="785343"/>
          </a:xfrm>
        </p:grpSpPr>
        <p:sp>
          <p:nvSpPr>
            <p:cNvPr id="10" name="矩形 9"/>
            <p:cNvSpPr/>
            <p:nvPr/>
          </p:nvSpPr>
          <p:spPr>
            <a:xfrm>
              <a:off x="3449527" y="1378527"/>
              <a:ext cx="1781942" cy="59016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3700" b="1" dirty="0" smtClean="0">
                  <a:solidFill>
                    <a:srgbClr val="E71E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  <a:endParaRPr lang="zh-CN" altLang="en-US" sz="3700" b="1" dirty="0">
                <a:solidFill>
                  <a:srgbClr val="E71E1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图片 11" descr="飞鸟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725" y="1219900"/>
              <a:ext cx="1262380" cy="701040"/>
            </a:xfrm>
            <a:prstGeom prst="rect">
              <a:avLst/>
            </a:prstGeom>
          </p:spPr>
        </p:pic>
        <p:pic>
          <p:nvPicPr>
            <p:cNvPr id="24" name="图片 23" descr="飞鸟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698" y="1477319"/>
              <a:ext cx="950645" cy="527924"/>
            </a:xfrm>
            <a:prstGeom prst="rect">
              <a:avLst/>
            </a:prstGeom>
          </p:spPr>
        </p:pic>
      </p:grpSp>
      <p:cxnSp>
        <p:nvCxnSpPr>
          <p:cNvPr id="17" name="直接连接符 16"/>
          <p:cNvCxnSpPr/>
          <p:nvPr/>
        </p:nvCxnSpPr>
        <p:spPr>
          <a:xfrm>
            <a:off x="2387305" y="4197085"/>
            <a:ext cx="7168203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666844" y="3000372"/>
            <a:ext cx="8126706" cy="923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ctr"/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新时代的本质内涵</a:t>
            </a:r>
            <a:endParaRPr lang="zh-CN" altLang="en-US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 135"/>
          <p:cNvSpPr/>
          <p:nvPr/>
        </p:nvSpPr>
        <p:spPr>
          <a:xfrm>
            <a:off x="0" y="0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35"/>
          <p:cNvSpPr/>
          <p:nvPr/>
        </p:nvSpPr>
        <p:spPr>
          <a:xfrm>
            <a:off x="0" y="6429826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4555232"/>
            <a:ext cx="6473372" cy="230276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5" name="Shape 135"/>
          <p:cNvSpPr/>
          <p:nvPr/>
        </p:nvSpPr>
        <p:spPr>
          <a:xfrm>
            <a:off x="0" y="6643710"/>
            <a:ext cx="12192000" cy="214292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0"/>
            <a:ext cx="12192000" cy="214290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pic>
        <p:nvPicPr>
          <p:cNvPr id="7170" name="Picture 2" descr="http://news.youth.cn/sz/201712/W020171231417544083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4826" y="1285860"/>
            <a:ext cx="3861456" cy="2933676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1095340" y="571480"/>
            <a:ext cx="6786610" cy="470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    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这个新时代</a:t>
            </a: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endParaRPr lang="en-US" altLang="zh-CN" sz="36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是承前启后、继往开来、在新的历史条件下继续夺取中国特色社会主义伟大胜利的时代。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是决胜全面建成小康社会、进而全面建设社会主义现代化强国的时代。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是全国各族人民团结奋斗、不断创造美好生活、逐步实现全体人民共同富裕的时代。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是全体中华儿女勠力同心、奋力实现中华民族伟大复兴中国梦的时代。</a:t>
            </a:r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是我国日益走近世界舞台中央、不断为人类作出更大贡献的时代。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643710"/>
            <a:ext cx="12192000" cy="214292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0"/>
            <a:ext cx="12192000" cy="214290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7" name="矩形 6"/>
          <p:cNvSpPr/>
          <p:nvPr/>
        </p:nvSpPr>
        <p:spPr>
          <a:xfrm>
            <a:off x="1238216" y="500042"/>
            <a:ext cx="92155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                </a:t>
            </a:r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中国特色社会主义新时代，本质上就是中华民族实现强起来的时代。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66844" y="2357430"/>
            <a:ext cx="2642235" cy="18122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430" y="2357430"/>
            <a:ext cx="2778125" cy="18122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7702" y="2357431"/>
            <a:ext cx="3423920" cy="1785950"/>
          </a:xfrm>
          <a:prstGeom prst="rect">
            <a:avLst/>
          </a:prstGeom>
        </p:spPr>
      </p:pic>
      <p:pic>
        <p:nvPicPr>
          <p:cNvPr id="11" name="Picture 2" descr="http://p0.so.qhimgs1.com/sdr/400__/t01d3513b72425405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968" y="4429132"/>
            <a:ext cx="3810000" cy="1952625"/>
          </a:xfrm>
          <a:prstGeom prst="rect">
            <a:avLst/>
          </a:prstGeom>
          <a:noFill/>
        </p:spPr>
      </p:pic>
      <p:pic>
        <p:nvPicPr>
          <p:cNvPr id="12" name="Picture 4" descr="http://i3.hexunimg.cn/2012-06-16/1425451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0380" y="4429132"/>
            <a:ext cx="3567857" cy="21169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4555232"/>
            <a:ext cx="6473372" cy="230276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5" name="Shape 135"/>
          <p:cNvSpPr/>
          <p:nvPr/>
        </p:nvSpPr>
        <p:spPr>
          <a:xfrm>
            <a:off x="0" y="6643710"/>
            <a:ext cx="12192000" cy="214292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0"/>
            <a:ext cx="12192000" cy="214290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1452530" y="1357298"/>
            <a:ext cx="51435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        </a:t>
            </a:r>
            <a:r>
              <a:rPr lang="zh-CN" altLang="en-US" sz="2400" b="1" dirty="0" smtClean="0"/>
              <a:t>优先发展教育事业，办好中国特色社会主义教育，</a:t>
            </a:r>
            <a:r>
              <a:rPr lang="zh-CN" altLang="en-US" sz="2400" dirty="0" smtClean="0"/>
              <a:t>就是要用新时代中国特色社会主义思想铸魂育人，引导学生增强中国特色社会主义道路自信、理论自信、制度自信、文化自信。</a:t>
            </a:r>
            <a:endParaRPr lang="en-US" altLang="zh-CN" sz="2400" dirty="0" smtClean="0"/>
          </a:p>
          <a:p>
            <a:r>
              <a:rPr lang="zh-CN" altLang="en-US" sz="2400" dirty="0" smtClean="0"/>
              <a:t>       办好新时代人民满意的教育，要把握好</a:t>
            </a:r>
            <a:r>
              <a:rPr lang="zh-CN" altLang="en-US" sz="2400" b="1" dirty="0" smtClean="0"/>
              <a:t>新时代教育的新使命</a:t>
            </a:r>
            <a:r>
              <a:rPr lang="zh-CN" altLang="en-US" sz="2400" dirty="0" smtClean="0"/>
              <a:t>，坚持教育自信，培养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新时代的“四有”好老师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。</a:t>
            </a:r>
            <a:endParaRPr lang="zh-CN" altLang="en-US" sz="2400" dirty="0"/>
          </a:p>
        </p:txBody>
      </p:sp>
      <p:pic>
        <p:nvPicPr>
          <p:cNvPr id="3073" name="Picture 1" descr="C:\Users\Administrator\Desktop\8ee9a9b8aef18e4f32c3fe6b1a50c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446" y="357166"/>
            <a:ext cx="4500576" cy="6000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1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4555232"/>
            <a:ext cx="6473372" cy="230276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>
            <a:off x="2419903" y="2756925"/>
            <a:ext cx="7168203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599693" y="4581128"/>
            <a:ext cx="7216208" cy="0"/>
          </a:xfrm>
          <a:prstGeom prst="line">
            <a:avLst/>
          </a:prstGeom>
          <a:ln w="9525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4"/>
          <p:cNvGrpSpPr/>
          <p:nvPr/>
        </p:nvGrpSpPr>
        <p:grpSpPr>
          <a:xfrm>
            <a:off x="1509677" y="1614271"/>
            <a:ext cx="8522760" cy="849841"/>
            <a:chOff x="1029725" y="1219900"/>
            <a:chExt cx="6682618" cy="785343"/>
          </a:xfrm>
        </p:grpSpPr>
        <p:sp>
          <p:nvSpPr>
            <p:cNvPr id="10" name="矩形 9"/>
            <p:cNvSpPr/>
            <p:nvPr/>
          </p:nvSpPr>
          <p:spPr>
            <a:xfrm>
              <a:off x="3449527" y="1378527"/>
              <a:ext cx="1781942" cy="59016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zh-CN" altLang="en-US" sz="3700" b="1" dirty="0" smtClean="0">
                  <a:solidFill>
                    <a:srgbClr val="E71E1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  <a:endParaRPr lang="zh-CN" altLang="en-US" sz="3700" b="1" dirty="0">
                <a:solidFill>
                  <a:srgbClr val="E71E1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图片 11" descr="飞鸟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725" y="1219900"/>
              <a:ext cx="1262380" cy="701040"/>
            </a:xfrm>
            <a:prstGeom prst="rect">
              <a:avLst/>
            </a:prstGeom>
          </p:spPr>
        </p:pic>
        <p:pic>
          <p:nvPicPr>
            <p:cNvPr id="24" name="图片 23" descr="飞鸟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61698" y="1477319"/>
              <a:ext cx="950645" cy="527924"/>
            </a:xfrm>
            <a:prstGeom prst="rect">
              <a:avLst/>
            </a:prstGeom>
          </p:spPr>
        </p:pic>
      </p:grpSp>
      <p:cxnSp>
        <p:nvCxnSpPr>
          <p:cNvPr id="17" name="直接连接符 16"/>
          <p:cNvCxnSpPr/>
          <p:nvPr/>
        </p:nvCxnSpPr>
        <p:spPr>
          <a:xfrm>
            <a:off x="2387305" y="4197085"/>
            <a:ext cx="7168203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666844" y="3000372"/>
            <a:ext cx="8126706" cy="92332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E71E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“四有” 老师的标准</a:t>
            </a:r>
            <a:endParaRPr lang="zh-CN" altLang="en-US" sz="5400" b="1" dirty="0">
              <a:solidFill>
                <a:srgbClr val="E71E1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Shape 135"/>
          <p:cNvSpPr/>
          <p:nvPr/>
        </p:nvSpPr>
        <p:spPr>
          <a:xfrm>
            <a:off x="0" y="0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35"/>
          <p:cNvSpPr/>
          <p:nvPr/>
        </p:nvSpPr>
        <p:spPr>
          <a:xfrm>
            <a:off x="0" y="6429826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0" y="6429828"/>
            <a:ext cx="12192000" cy="428174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0" y="1124745"/>
            <a:ext cx="12192000" cy="72007"/>
          </a:xfrm>
          <a:prstGeom prst="rect">
            <a:avLst/>
          </a:prstGeom>
          <a:solidFill>
            <a:srgbClr val="9A172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826567" y="3028949"/>
            <a:ext cx="2768855" cy="8001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/>
          </a:bodyPr>
          <a:lstStyle>
            <a:lvl1pPr>
              <a:defRPr sz="4500" b="1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/>
        </p:txBody>
      </p:sp>
      <p:sp>
        <p:nvSpPr>
          <p:cNvPr id="6" name="矩形 5"/>
          <p:cNvSpPr/>
          <p:nvPr/>
        </p:nvSpPr>
        <p:spPr>
          <a:xfrm>
            <a:off x="479376" y="188640"/>
            <a:ext cx="48157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“四有”老师的标准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 184"/>
          <p:cNvSpPr/>
          <p:nvPr/>
        </p:nvSpPr>
        <p:spPr>
          <a:xfrm>
            <a:off x="3095604" y="1643050"/>
            <a:ext cx="2276844" cy="219833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有理想信念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sp>
        <p:nvSpPr>
          <p:cNvPr id="8" name=" 184"/>
          <p:cNvSpPr/>
          <p:nvPr/>
        </p:nvSpPr>
        <p:spPr>
          <a:xfrm>
            <a:off x="5167306" y="2857496"/>
            <a:ext cx="2276844" cy="2198332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有仁爱之心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sp>
        <p:nvSpPr>
          <p:cNvPr id="9" name=" 184"/>
          <p:cNvSpPr/>
          <p:nvPr/>
        </p:nvSpPr>
        <p:spPr>
          <a:xfrm>
            <a:off x="2952728" y="3929066"/>
            <a:ext cx="2276844" cy="21983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有扎实学识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sp>
        <p:nvSpPr>
          <p:cNvPr id="10" name=" 184"/>
          <p:cNvSpPr/>
          <p:nvPr/>
        </p:nvSpPr>
        <p:spPr>
          <a:xfrm>
            <a:off x="952464" y="2643182"/>
            <a:ext cx="2276844" cy="2198332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scene3d>
            <a:camera prst="orthographicFront"/>
            <a:lightRig rig="threePt" dir="t"/>
          </a:scene3d>
          <a:sp3d extrusionH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85" strike="noStrike" noProof="1">
                <a:solidFill>
                  <a:srgbClr val="FFFFFF"/>
                </a:solidFill>
              </a:rPr>
              <a:t>有道德情操</a:t>
            </a:r>
            <a:endParaRPr lang="zh-CN" altLang="en-US" sz="2885" strike="noStrike" noProof="1">
              <a:solidFill>
                <a:srgbClr val="FFFFFF"/>
              </a:solidFill>
            </a:endParaRPr>
          </a:p>
        </p:txBody>
      </p:sp>
      <p:pic>
        <p:nvPicPr>
          <p:cNvPr id="4098" name="Picture 2" descr="http://p1.so.qhimgs1.com/bdr/_240_/t01ec134026286fcdb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739206" y="3929066"/>
            <a:ext cx="3057525" cy="2286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1000">
        <p:wipe dir="r"/>
      </p:transition>
    </mc:Choice>
    <mc:Fallback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2F2F2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F2F2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F2F2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2519</Words>
  <Application>WPS 演示</Application>
  <PresentationFormat>自定义</PresentationFormat>
  <Paragraphs>217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9" baseType="lpstr">
      <vt:lpstr>Arial</vt:lpstr>
      <vt:lpstr>宋体</vt:lpstr>
      <vt:lpstr>Wingdings</vt:lpstr>
      <vt:lpstr>Calibri</vt:lpstr>
      <vt:lpstr>Calibri Light</vt:lpstr>
      <vt:lpstr>Arial</vt:lpstr>
      <vt:lpstr>微软雅黑</vt:lpstr>
      <vt:lpstr>黑体</vt:lpstr>
      <vt:lpstr>微软雅黑 Light</vt:lpstr>
      <vt:lpstr>Agency FB</vt:lpstr>
      <vt:lpstr>Arial Unicode MS</vt:lpstr>
      <vt:lpstr>Calibri</vt:lpstr>
      <vt:lpstr>华文行楷</vt:lpstr>
      <vt:lpstr>方正毡笔黑简体</vt:lpstr>
      <vt:lpstr>新蒂小丸子小学版</vt:lpstr>
      <vt:lpstr>楷体_GB2312</vt:lpstr>
      <vt:lpstr>华文隶书</vt:lpstr>
      <vt:lpstr>Segoe Print</vt:lpstr>
      <vt:lpstr>Helvetica</vt:lpstr>
      <vt:lpstr>新宋体</vt:lpstr>
      <vt:lpstr>Office 主题</vt:lpstr>
      <vt:lpstr>争做“四有”好老师                努力奋斗新时代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建设中国特色社会主义的根本目的</dc:title>
  <dc:creator/>
  <cp:lastModifiedBy>王雪峰浙江国际</cp:lastModifiedBy>
  <cp:revision>330</cp:revision>
  <dcterms:created xsi:type="dcterms:W3CDTF">2017-09-01T10:38:00Z</dcterms:created>
  <dcterms:modified xsi:type="dcterms:W3CDTF">2019-05-14T13:44:05Z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  <property fmtid="{D5CDD505-2E9C-101B-9397-08002B2CF9AE}" pid="3" name="KSORubyTemplateID">
    <vt:lpwstr>33</vt:lpwstr>
  </property>
</Properties>
</file>