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0" r:id="rId2"/>
    <p:sldId id="311" r:id="rId3"/>
    <p:sldId id="369" r:id="rId4"/>
    <p:sldId id="373" r:id="rId5"/>
    <p:sldId id="356" r:id="rId6"/>
    <p:sldId id="352" r:id="rId7"/>
    <p:sldId id="357" r:id="rId8"/>
    <p:sldId id="337" r:id="rId9"/>
    <p:sldId id="374" r:id="rId10"/>
  </p:sldIdLst>
  <p:sldSz cx="9144000" cy="5143500" type="screen16x9"/>
  <p:notesSz cx="6858000" cy="9144000"/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80808"/>
    <a:srgbClr val="FF3300"/>
    <a:srgbClr val="29B6BD"/>
    <a:srgbClr val="000000"/>
    <a:srgbClr val="105163"/>
    <a:srgbClr val="39B294"/>
    <a:srgbClr val="F3908C"/>
    <a:srgbClr val="F95D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5" autoAdjust="0"/>
    <p:restoredTop sz="94660" autoAdjust="0"/>
  </p:normalViewPr>
  <p:slideViewPr>
    <p:cSldViewPr snapToGrid="0">
      <p:cViewPr>
        <p:scale>
          <a:sx n="103" d="100"/>
          <a:sy n="103" d="100"/>
        </p:scale>
        <p:origin x="-1854" y="-1038"/>
      </p:cViewPr>
      <p:guideLst>
        <p:guide orient="horz" pos="3521"/>
        <p:guide orient="horz" pos="2641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8F371C1-173C-4A54-99C2-B84552FE6350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87799E3-A693-40D2-BE48-4AAE39D340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9B077E-DC56-4454-8B9A-3D351D930C5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F8C439-904D-4AB0-B569-8AA4092D648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C36063-0AF4-444A-B7B2-A2681063411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99355E-809D-4FC0-AFDD-E1080C7FCA18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910A63-5933-4678-811D-6E6D867210ED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CD68DB-FBB0-407D-9FBB-0D3D7FCFAAB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463168-06CC-44E8-B527-29A7581300B8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844743-1285-40A7-95AA-C498ABFAD12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1588EA-11C6-4DDF-8B27-4E02711981C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74A5409-1239-494E-A958-DCAB9B6AACB7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54C79B0-070C-4BDD-A14F-8F7264011D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240C420-76E2-45C3-A9D3-ED769987362C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66C558D-2EA4-48C6-98C7-FBCF093782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AB4D96E-41E6-4155-AD5B-F0D2988869B2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DC9C8FB-2343-45C8-8795-6924274EFB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87556F9-8CBC-4B12-A421-06D27DE458B4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9E19099-458C-4FE9-A617-1B95EA34AB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DBE839A-54C9-418B-9E55-294B53045C5B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22AB01D-B3FF-402F-ACBD-EF4C7EF473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D024CDE-BBA8-4553-A419-CAEF859E540F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AAA3ED4-DDB4-4513-8412-BADD8EE5E3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531008E-B08B-417F-A88E-4875C45EFBF5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8F9438B-6892-4514-8026-99A2B939EB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3DBE7CE-4F39-4C05-9CDB-7225EEA6607B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98DFF90-C7C5-4264-98B0-B4AEF71C0B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C1A84C3-5B82-4637-9349-F5188C21509B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639B6C1-6662-4D54-B82D-A3248D4250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 advTm="500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itchFamily="34" charset="0"/>
          <a:ea typeface="微软雅黑" pitchFamily="34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itchFamily="34" charset="0"/>
          <a:ea typeface="微软雅黑" pitchFamily="34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itchFamily="34" charset="0"/>
          <a:ea typeface="微软雅黑" pitchFamily="34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itchFamily="34" charset="0"/>
          <a:ea typeface="微软雅黑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itchFamily="34" charset="0"/>
          <a:ea typeface="微软雅黑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itchFamily="34" charset="0"/>
          <a:ea typeface="微软雅黑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itchFamily="34" charset="0"/>
          <a:ea typeface="微软雅黑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itchFamily="34" charset="0"/>
          <a:ea typeface="微软雅黑" pitchFamily="34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1236663" y="2471738"/>
            <a:ext cx="684212" cy="792162"/>
            <a:chOff x="1235965" y="2472517"/>
            <a:chExt cx="684625" cy="790768"/>
          </a:xfrm>
        </p:grpSpPr>
        <p:grpSp>
          <p:nvGrpSpPr>
            <p:cNvPr id="14375" name="组合 14"/>
            <p:cNvGrpSpPr>
              <a:grpSpLocks/>
            </p:cNvGrpSpPr>
            <p:nvPr/>
          </p:nvGrpSpPr>
          <p:grpSpPr bwMode="auto">
            <a:xfrm>
              <a:off x="1235965" y="2472517"/>
              <a:ext cx="684625" cy="790768"/>
              <a:chOff x="2744871" y="3116805"/>
              <a:chExt cx="719580" cy="811898"/>
            </a:xfrm>
          </p:grpSpPr>
          <p:sp>
            <p:nvSpPr>
              <p:cNvPr id="16" name="Freeform 5"/>
              <p:cNvSpPr>
                <a:spLocks/>
              </p:cNvSpPr>
              <p:nvPr/>
            </p:nvSpPr>
            <p:spPr bwMode="auto">
              <a:xfrm rot="5400000">
                <a:off x="2698712" y="3162964"/>
                <a:ext cx="811898" cy="71958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D3D3D3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rgbClr val="ADADAD"/>
                    </a:gs>
                    <a:gs pos="100000">
                      <a:schemeClr val="bg1"/>
                    </a:gs>
                  </a:gsLst>
                  <a:lin ang="8100000" scaled="0"/>
                </a:gradFill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auto">
              <a:xfrm rot="5400000">
                <a:off x="2747524" y="3206373"/>
                <a:ext cx="714275" cy="63276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6350">
                <a:solidFill>
                  <a:schemeClr val="tx2"/>
                </a:solidFill>
                <a:prstDash val="dash"/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330253" y="2613891"/>
              <a:ext cx="425116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tx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rPr>
                <a:t>2</a:t>
              </a:r>
              <a:endParaRPr lang="zh-CN" altLang="en-US" sz="3200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3760788" y="2422525"/>
            <a:ext cx="5383212" cy="220663"/>
            <a:chOff x="3760794" y="2422540"/>
            <a:chExt cx="5383206" cy="220648"/>
          </a:xfrm>
        </p:grpSpPr>
        <p:cxnSp>
          <p:nvCxnSpPr>
            <p:cNvPr id="7" name="直接连接符 6"/>
            <p:cNvCxnSpPr>
              <a:stCxn id="0" idx="7"/>
            </p:cNvCxnSpPr>
            <p:nvPr/>
          </p:nvCxnSpPr>
          <p:spPr>
            <a:xfrm>
              <a:off x="3760794" y="2422540"/>
              <a:ext cx="163512" cy="220648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929069" y="2641600"/>
              <a:ext cx="4105270" cy="0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104189" y="2641600"/>
              <a:ext cx="754061" cy="0"/>
            </a:xfrm>
            <a:prstGeom prst="line">
              <a:avLst/>
            </a:prstGeom>
            <a:ln w="7620">
              <a:solidFill>
                <a:schemeClr val="bg1"/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8948738" y="2641600"/>
              <a:ext cx="195262" cy="0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917575" y="3124200"/>
            <a:ext cx="282575" cy="1990725"/>
            <a:chOff x="916846" y="3123606"/>
            <a:chExt cx="282820" cy="1990537"/>
          </a:xfrm>
        </p:grpSpPr>
        <p:cxnSp>
          <p:nvCxnSpPr>
            <p:cNvPr id="46" name="直接连接符 45"/>
            <p:cNvCxnSpPr/>
            <p:nvPr/>
          </p:nvCxnSpPr>
          <p:spPr>
            <a:xfrm flipH="1">
              <a:off x="916846" y="3123606"/>
              <a:ext cx="282820" cy="42859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918435" y="3166465"/>
              <a:ext cx="0" cy="838121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rot="5400000">
              <a:off x="541440" y="4451425"/>
              <a:ext cx="753991" cy="0"/>
            </a:xfrm>
            <a:prstGeom prst="line">
              <a:avLst/>
            </a:prstGeom>
            <a:ln w="7620">
              <a:solidFill>
                <a:schemeClr val="bg1"/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5400000">
              <a:off x="820814" y="5016521"/>
              <a:ext cx="195244" cy="0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矩形 17"/>
          <p:cNvSpPr>
            <a:spLocks noChangeArrowheads="1"/>
          </p:cNvSpPr>
          <p:nvPr/>
        </p:nvSpPr>
        <p:spPr bwMode="auto">
          <a:xfrm>
            <a:off x="4792663" y="1244600"/>
            <a:ext cx="29384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三个好做法                                                   养成好学风</a:t>
            </a:r>
          </a:p>
        </p:txBody>
      </p: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1974850" y="2471738"/>
            <a:ext cx="684213" cy="792162"/>
            <a:chOff x="1974519" y="2472517"/>
            <a:chExt cx="684625" cy="790768"/>
          </a:xfrm>
        </p:grpSpPr>
        <p:grpSp>
          <p:nvGrpSpPr>
            <p:cNvPr id="14361" name="组合 1"/>
            <p:cNvGrpSpPr>
              <a:grpSpLocks/>
            </p:cNvGrpSpPr>
            <p:nvPr/>
          </p:nvGrpSpPr>
          <p:grpSpPr bwMode="auto">
            <a:xfrm>
              <a:off x="1974519" y="2472517"/>
              <a:ext cx="684625" cy="790768"/>
              <a:chOff x="2744871" y="3116805"/>
              <a:chExt cx="719580" cy="811898"/>
            </a:xfrm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 rot="5400000">
                <a:off x="2698712" y="3162964"/>
                <a:ext cx="811898" cy="71958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D3D3D3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rgbClr val="ADADAD"/>
                    </a:gs>
                    <a:gs pos="100000">
                      <a:schemeClr val="bg1"/>
                    </a:gs>
                  </a:gsLst>
                  <a:lin ang="8100000" scaled="0"/>
                </a:gradFill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2" name="Freeform 5"/>
              <p:cNvSpPr>
                <a:spLocks/>
              </p:cNvSpPr>
              <p:nvPr/>
            </p:nvSpPr>
            <p:spPr bwMode="auto">
              <a:xfrm rot="5400000">
                <a:off x="2747524" y="3206372"/>
                <a:ext cx="714275" cy="63276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6350">
                <a:solidFill>
                  <a:schemeClr val="tx2"/>
                </a:solidFill>
                <a:prstDash val="dash"/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2101846" y="2595418"/>
              <a:ext cx="425116" cy="5825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tx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rPr>
                <a:t>0</a:t>
              </a:r>
              <a:endParaRPr lang="zh-CN" altLang="en-US" sz="3200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8" name="组合 57"/>
          <p:cNvGrpSpPr>
            <a:grpSpLocks/>
          </p:cNvGrpSpPr>
          <p:nvPr/>
        </p:nvGrpSpPr>
        <p:grpSpPr bwMode="auto">
          <a:xfrm>
            <a:off x="3111500" y="1804988"/>
            <a:ext cx="684213" cy="790575"/>
            <a:chOff x="3111018" y="1804302"/>
            <a:chExt cx="684625" cy="790768"/>
          </a:xfrm>
        </p:grpSpPr>
        <p:grpSp>
          <p:nvGrpSpPr>
            <p:cNvPr id="14355" name="组合 19"/>
            <p:cNvGrpSpPr>
              <a:grpSpLocks/>
            </p:cNvGrpSpPr>
            <p:nvPr/>
          </p:nvGrpSpPr>
          <p:grpSpPr bwMode="auto">
            <a:xfrm>
              <a:off x="3111018" y="1804302"/>
              <a:ext cx="684625" cy="790768"/>
              <a:chOff x="2744871" y="3116805"/>
              <a:chExt cx="719580" cy="811898"/>
            </a:xfrm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 rot="5400000">
                <a:off x="2698712" y="3162964"/>
                <a:ext cx="811898" cy="71958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D3D3D3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rgbClr val="ADADAD"/>
                    </a:gs>
                    <a:gs pos="100000">
                      <a:schemeClr val="bg1"/>
                    </a:gs>
                  </a:gsLst>
                  <a:lin ang="8100000" scaled="0"/>
                </a:gradFill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 rot="5400000">
                <a:off x="2745992" y="3206371"/>
                <a:ext cx="717340" cy="63276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6350">
                <a:solidFill>
                  <a:schemeClr val="tx2"/>
                </a:solidFill>
                <a:prstDash val="dash"/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3226618" y="1934234"/>
              <a:ext cx="42511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tx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rPr>
                <a:t>8</a:t>
              </a:r>
              <a:endParaRPr lang="zh-CN" altLang="en-US" sz="3200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7" name="组合 56"/>
          <p:cNvGrpSpPr>
            <a:grpSpLocks/>
          </p:cNvGrpSpPr>
          <p:nvPr/>
        </p:nvGrpSpPr>
        <p:grpSpPr bwMode="auto">
          <a:xfrm>
            <a:off x="2371725" y="1804988"/>
            <a:ext cx="685800" cy="790575"/>
            <a:chOff x="2372464" y="1804302"/>
            <a:chExt cx="684625" cy="790768"/>
          </a:xfrm>
        </p:grpSpPr>
        <p:grpSp>
          <p:nvGrpSpPr>
            <p:cNvPr id="14349" name="组合 23"/>
            <p:cNvGrpSpPr>
              <a:grpSpLocks/>
            </p:cNvGrpSpPr>
            <p:nvPr/>
          </p:nvGrpSpPr>
          <p:grpSpPr bwMode="auto">
            <a:xfrm>
              <a:off x="2372464" y="1804302"/>
              <a:ext cx="684625" cy="790768"/>
              <a:chOff x="2744871" y="3116805"/>
              <a:chExt cx="719580" cy="81189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 rot="5400000">
                <a:off x="2698712" y="3162964"/>
                <a:ext cx="811898" cy="71958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D3D3D3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rgbClr val="ADADAD"/>
                    </a:gs>
                    <a:gs pos="100000">
                      <a:schemeClr val="bg1"/>
                    </a:gs>
                  </a:gsLst>
                  <a:lin ang="8100000" scaled="0"/>
                </a:gradFill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5"/>
              <p:cNvSpPr>
                <a:spLocks/>
              </p:cNvSpPr>
              <p:nvPr/>
            </p:nvSpPr>
            <p:spPr bwMode="auto">
              <a:xfrm rot="5400000">
                <a:off x="2745991" y="3206272"/>
                <a:ext cx="717340" cy="63296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6350">
                <a:solidFill>
                  <a:schemeClr val="tx2"/>
                </a:solidFill>
                <a:prstDash val="dash"/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2507604" y="1924998"/>
              <a:ext cx="42511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tx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rPr>
                <a:t>1</a:t>
              </a:r>
              <a:endParaRPr lang="zh-CN" altLang="en-US" sz="3200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endParaRPr>
            </a:p>
          </p:txBody>
        </p:sp>
      </p:grpSp>
      <p:pic>
        <p:nvPicPr>
          <p:cNvPr id="42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1679575" y="6873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3171825" y="485775"/>
            <a:ext cx="6651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45" name="矩形 17"/>
          <p:cNvSpPr>
            <a:spLocks noChangeArrowheads="1"/>
          </p:cNvSpPr>
          <p:nvPr/>
        </p:nvSpPr>
        <p:spPr bwMode="auto">
          <a:xfrm>
            <a:off x="5608638" y="3716338"/>
            <a:ext cx="37242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9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石油化工学院微党课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450" y="234950"/>
            <a:ext cx="7874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5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video>
          </p:childTnLst>
        </p:cTn>
      </p:par>
    </p:tnLst>
    <p:bldLst>
      <p:bldP spid="53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"/>
          <p:cNvSpPr txBox="1"/>
          <p:nvPr/>
        </p:nvSpPr>
        <p:spPr>
          <a:xfrm>
            <a:off x="2011363" y="461963"/>
            <a:ext cx="44164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spc="3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部分</a:t>
            </a:r>
            <a:r>
              <a:rPr lang="zh-CN" altLang="zh-CN" sz="3000" b="1" spc="3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大学生的</a:t>
            </a:r>
            <a:r>
              <a:rPr lang="zh-CN" altLang="en-US" sz="3000" b="1" spc="3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不良学风</a:t>
            </a:r>
            <a:endParaRPr lang="zh-CN" altLang="zh-CN" sz="3000" b="1" spc="3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 b="1" spc="3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文本框 9"/>
          <p:cNvSpPr txBox="1">
            <a:spLocks noChangeArrowheads="1"/>
          </p:cNvSpPr>
          <p:nvPr/>
        </p:nvSpPr>
        <p:spPr bwMode="auto">
          <a:xfrm>
            <a:off x="1627188" y="3986213"/>
            <a:ext cx="2008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lvl="1" indent="-171450"/>
            <a:r>
              <a:rPr lang="zh-CN" altLang="en-US">
                <a:latin typeface="微软雅黑" pitchFamily="34" charset="-122"/>
                <a:ea typeface="微软雅黑" pitchFamily="34" charset="-122"/>
              </a:rPr>
              <a:t>沉迷在网络</a:t>
            </a:r>
          </a:p>
        </p:txBody>
      </p:sp>
      <p:sp>
        <p:nvSpPr>
          <p:cNvPr id="63" name="文本框 9"/>
          <p:cNvSpPr txBox="1">
            <a:spLocks noChangeArrowheads="1"/>
          </p:cNvSpPr>
          <p:nvPr/>
        </p:nvSpPr>
        <p:spPr bwMode="auto">
          <a:xfrm>
            <a:off x="5303838" y="3919538"/>
            <a:ext cx="2008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lvl="1" indent="-171450"/>
            <a:r>
              <a:rPr lang="zh-CN" altLang="en-US">
                <a:latin typeface="微软雅黑" pitchFamily="34" charset="-122"/>
                <a:ea typeface="微软雅黑" pitchFamily="34" charset="-122"/>
              </a:rPr>
              <a:t>沉睡的课堂</a:t>
            </a:r>
          </a:p>
        </p:txBody>
      </p:sp>
      <p:pic>
        <p:nvPicPr>
          <p:cNvPr id="16388" name="图片 13" descr="t010e005aecb3e05e06.webp.jpg"/>
          <p:cNvPicPr>
            <a:picLocks noChangeAspect="1"/>
          </p:cNvPicPr>
          <p:nvPr/>
        </p:nvPicPr>
        <p:blipFill>
          <a:blip r:embed="rId3"/>
          <a:srcRect b="8440"/>
          <a:stretch>
            <a:fillRect/>
          </a:stretch>
        </p:blipFill>
        <p:spPr bwMode="auto">
          <a:xfrm>
            <a:off x="4259263" y="1484313"/>
            <a:ext cx="3090862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图片 15" descr="u=3502978937,3868475212&amp;fm=27&amp;gp=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500" y="1520825"/>
            <a:ext cx="2871788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8"/>
          <p:cNvSpPr txBox="1">
            <a:spLocks noChangeArrowheads="1"/>
          </p:cNvSpPr>
          <p:nvPr/>
        </p:nvSpPr>
        <p:spPr bwMode="gray">
          <a:xfrm>
            <a:off x="2262188" y="968375"/>
            <a:ext cx="4230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zh-CN" sz="4000" b="1">
                <a:latin typeface="华文行楷"/>
                <a:ea typeface="华文行楷"/>
                <a:cs typeface="华文行楷"/>
              </a:rPr>
              <a:t>不良学风</a:t>
            </a:r>
            <a:r>
              <a:rPr lang="zh-CN" altLang="en-US" sz="4000" b="1">
                <a:latin typeface="华文行楷"/>
                <a:ea typeface="华文行楷"/>
                <a:cs typeface="华文行楷"/>
              </a:rPr>
              <a:t>的表现</a:t>
            </a:r>
          </a:p>
        </p:txBody>
      </p:sp>
      <p:grpSp>
        <p:nvGrpSpPr>
          <p:cNvPr id="136" name="组合 135"/>
          <p:cNvGrpSpPr>
            <a:grpSpLocks/>
          </p:cNvGrpSpPr>
          <p:nvPr/>
        </p:nvGrpSpPr>
        <p:grpSpPr bwMode="auto">
          <a:xfrm>
            <a:off x="3462338" y="1989138"/>
            <a:ext cx="1768475" cy="1973262"/>
            <a:chOff x="1256119" y="1509011"/>
            <a:chExt cx="1923767" cy="1972723"/>
          </a:xfrm>
        </p:grpSpPr>
        <p:sp>
          <p:nvSpPr>
            <p:cNvPr id="18441" name="TextBox 210"/>
            <p:cNvSpPr txBox="1">
              <a:spLocks noChangeArrowheads="1"/>
            </p:cNvSpPr>
            <p:nvPr/>
          </p:nvSpPr>
          <p:spPr bwMode="auto">
            <a:xfrm>
              <a:off x="1256119" y="1958240"/>
              <a:ext cx="1923767" cy="1523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>
              <a:spAutoFit/>
            </a:bodyPr>
            <a:lstStyle/>
            <a:p>
              <a:r>
                <a:rPr lang="zh-CN" altLang="zh-CN" sz="3200">
                  <a:ea typeface="微软雅黑" pitchFamily="34" charset="-122"/>
                </a:rPr>
                <a:t>沉迷社交</a:t>
              </a:r>
              <a:r>
                <a:rPr lang="zh-CN" altLang="en-US" sz="3200">
                  <a:ea typeface="微软雅黑" pitchFamily="34" charset="-122"/>
                </a:rPr>
                <a:t>、</a:t>
              </a:r>
              <a:r>
                <a:rPr lang="zh-CN" altLang="zh-CN" sz="3200">
                  <a:ea typeface="微软雅黑" pitchFamily="34" charset="-122"/>
                </a:rPr>
                <a:t>网络和游戏</a:t>
              </a:r>
              <a:endParaRPr lang="en-US" altLang="zh-CN" sz="320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442" name="TextBox 211"/>
            <p:cNvSpPr txBox="1">
              <a:spLocks noChangeArrowheads="1"/>
            </p:cNvSpPr>
            <p:nvPr/>
          </p:nvSpPr>
          <p:spPr bwMode="auto">
            <a:xfrm>
              <a:off x="1896270" y="1509011"/>
              <a:ext cx="44646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二</a:t>
              </a:r>
              <a:endParaRPr lang="en-US" sz="32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9" name="组合 138"/>
          <p:cNvGrpSpPr>
            <a:grpSpLocks/>
          </p:cNvGrpSpPr>
          <p:nvPr/>
        </p:nvGrpSpPr>
        <p:grpSpPr bwMode="auto">
          <a:xfrm>
            <a:off x="5832475" y="1949450"/>
            <a:ext cx="1768475" cy="2554288"/>
            <a:chOff x="1256119" y="1420091"/>
            <a:chExt cx="1923767" cy="2554085"/>
          </a:xfrm>
        </p:grpSpPr>
        <p:sp>
          <p:nvSpPr>
            <p:cNvPr id="18439" name="TextBox 213"/>
            <p:cNvSpPr txBox="1">
              <a:spLocks noChangeArrowheads="1"/>
            </p:cNvSpPr>
            <p:nvPr/>
          </p:nvSpPr>
          <p:spPr bwMode="auto">
            <a:xfrm>
              <a:off x="1256119" y="1958240"/>
              <a:ext cx="1923767" cy="2015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>
              <a:spAutoFit/>
            </a:bodyPr>
            <a:lstStyle/>
            <a:p>
              <a:r>
                <a:rPr lang="zh-CN" altLang="zh-CN" sz="3200">
                  <a:ea typeface="微软雅黑" pitchFamily="34" charset="-122"/>
                </a:rPr>
                <a:t>学习缺乏动力，</a:t>
              </a:r>
              <a:r>
                <a:rPr lang="zh-CN" altLang="en-US" sz="3200">
                  <a:ea typeface="微软雅黑" pitchFamily="34" charset="-122"/>
                </a:rPr>
                <a:t>失去</a:t>
              </a:r>
              <a:r>
                <a:rPr lang="zh-CN" altLang="zh-CN" sz="3200">
                  <a:ea typeface="微软雅黑" pitchFamily="34" charset="-122"/>
                </a:rPr>
                <a:t>人生</a:t>
              </a:r>
              <a:r>
                <a:rPr lang="zh-CN" altLang="en-US" sz="3200">
                  <a:ea typeface="微软雅黑" pitchFamily="34" charset="-122"/>
                </a:rPr>
                <a:t>目标</a:t>
              </a:r>
              <a:endParaRPr lang="en-US" altLang="zh-CN" sz="320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440" name="TextBox 214"/>
            <p:cNvSpPr txBox="1">
              <a:spLocks noChangeArrowheads="1"/>
            </p:cNvSpPr>
            <p:nvPr/>
          </p:nvSpPr>
          <p:spPr bwMode="auto">
            <a:xfrm>
              <a:off x="1916367" y="1420091"/>
              <a:ext cx="44646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三</a:t>
              </a:r>
              <a:endParaRPr lang="en-US" sz="32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819150" y="1966913"/>
            <a:ext cx="1768475" cy="2527300"/>
            <a:chOff x="1256119" y="1446586"/>
            <a:chExt cx="1923767" cy="2527590"/>
          </a:xfrm>
        </p:grpSpPr>
        <p:sp>
          <p:nvSpPr>
            <p:cNvPr id="18437" name="TextBox 210"/>
            <p:cNvSpPr txBox="1">
              <a:spLocks noChangeArrowheads="1"/>
            </p:cNvSpPr>
            <p:nvPr/>
          </p:nvSpPr>
          <p:spPr bwMode="auto">
            <a:xfrm>
              <a:off x="1256119" y="1958240"/>
              <a:ext cx="1923767" cy="2015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>
              <a:spAutoFit/>
            </a:bodyPr>
            <a:lstStyle/>
            <a:p>
              <a:r>
                <a:rPr lang="zh-CN" altLang="zh-CN" sz="3200">
                  <a:ea typeface="微软雅黑" pitchFamily="34" charset="-122"/>
                </a:rPr>
                <a:t>学习不主动，参加社会实践</a:t>
              </a:r>
              <a:r>
                <a:rPr lang="zh-CN" altLang="en-US" sz="3200">
                  <a:ea typeface="微软雅黑" pitchFamily="34" charset="-122"/>
                </a:rPr>
                <a:t>不</a:t>
              </a:r>
              <a:r>
                <a:rPr lang="zh-CN" altLang="zh-CN" sz="3200">
                  <a:ea typeface="微软雅黑" pitchFamily="34" charset="-122"/>
                </a:rPr>
                <a:t>积极</a:t>
              </a:r>
              <a:endParaRPr lang="en-US" altLang="zh-CN" sz="320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438" name="TextBox 211"/>
            <p:cNvSpPr txBox="1">
              <a:spLocks noChangeArrowheads="1"/>
            </p:cNvSpPr>
            <p:nvPr/>
          </p:nvSpPr>
          <p:spPr bwMode="auto">
            <a:xfrm>
              <a:off x="1835977" y="1446586"/>
              <a:ext cx="44646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一</a:t>
              </a:r>
              <a:endParaRPr lang="en-US" sz="32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8"/>
          <p:cNvSpPr txBox="1">
            <a:spLocks noChangeArrowheads="1"/>
          </p:cNvSpPr>
          <p:nvPr/>
        </p:nvSpPr>
        <p:spPr bwMode="gray">
          <a:xfrm>
            <a:off x="1684338" y="596900"/>
            <a:ext cx="5614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zh-CN" sz="2800"/>
              <a:t>存在这些学风问题的</a:t>
            </a:r>
            <a:r>
              <a:rPr lang="zh-CN" altLang="zh-CN" sz="2800" b="1"/>
              <a:t>根源</a:t>
            </a:r>
            <a:r>
              <a:rPr lang="zh-CN" altLang="zh-CN" sz="2800"/>
              <a:t>在哪里</a:t>
            </a:r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3" name="直接连接符​​ 14"/>
          <p:cNvCxnSpPr/>
          <p:nvPr/>
        </p:nvCxnSpPr>
        <p:spPr>
          <a:xfrm>
            <a:off x="5646738" y="468313"/>
            <a:ext cx="3059112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​​ 14"/>
          <p:cNvCxnSpPr/>
          <p:nvPr/>
        </p:nvCxnSpPr>
        <p:spPr>
          <a:xfrm>
            <a:off x="361950" y="468313"/>
            <a:ext cx="3057525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>
            <a:grpSpLocks/>
          </p:cNvGrpSpPr>
          <p:nvPr/>
        </p:nvGrpSpPr>
        <p:grpSpPr bwMode="auto">
          <a:xfrm>
            <a:off x="3957638" y="2649538"/>
            <a:ext cx="1306512" cy="1322387"/>
            <a:chOff x="2641852" y="2810409"/>
            <a:chExt cx="1307391" cy="1321216"/>
          </a:xfrm>
        </p:grpSpPr>
        <p:grpSp>
          <p:nvGrpSpPr>
            <p:cNvPr id="68" name="组合 102"/>
            <p:cNvGrpSpPr>
              <a:grpSpLocks/>
            </p:cNvGrpSpPr>
            <p:nvPr/>
          </p:nvGrpSpPr>
          <p:grpSpPr bwMode="auto">
            <a:xfrm>
              <a:off x="2641852" y="2810409"/>
              <a:ext cx="1307391" cy="1321216"/>
              <a:chOff x="1148973" y="1803300"/>
              <a:chExt cx="2641800" cy="2641800"/>
            </a:xfrm>
            <a:solidFill>
              <a:schemeClr val="accent5"/>
            </a:solidFill>
          </p:grpSpPr>
          <p:grpSp>
            <p:nvGrpSpPr>
              <p:cNvPr id="79" name="组合 103"/>
              <p:cNvGrpSpPr>
                <a:grpSpLocks/>
              </p:cNvGrpSpPr>
              <p:nvPr/>
            </p:nvGrpSpPr>
            <p:grpSpPr bwMode="auto">
              <a:xfrm>
                <a:off x="1148973" y="1803300"/>
                <a:ext cx="2641800" cy="2641800"/>
                <a:chOff x="1148973" y="1803300"/>
                <a:chExt cx="2641800" cy="2641800"/>
              </a:xfrm>
              <a:grpFill/>
            </p:grpSpPr>
            <p:sp>
              <p:nvSpPr>
                <p:cNvPr id="81" name="梯形 105"/>
                <p:cNvSpPr/>
                <p:nvPr/>
              </p:nvSpPr>
              <p:spPr>
                <a:xfrm>
                  <a:off x="2236102" y="1803300"/>
                  <a:ext cx="467542" cy="432369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82" name="梯形 106"/>
                <p:cNvSpPr/>
                <p:nvPr/>
              </p:nvSpPr>
              <p:spPr>
                <a:xfrm rot="1800000">
                  <a:off x="2789170" y="1952250"/>
                  <a:ext cx="467542" cy="43030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83" name="梯形 107"/>
                <p:cNvSpPr/>
                <p:nvPr/>
              </p:nvSpPr>
              <p:spPr>
                <a:xfrm rot="3600000">
                  <a:off x="3192010" y="2356127"/>
                  <a:ext cx="469607" cy="431430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84" name="梯形 108"/>
                <p:cNvSpPr/>
                <p:nvPr/>
              </p:nvSpPr>
              <p:spPr>
                <a:xfrm rot="5400000">
                  <a:off x="3340253" y="2908486"/>
                  <a:ext cx="469608" cy="431430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85" name="梯形 109"/>
                <p:cNvSpPr/>
                <p:nvPr/>
              </p:nvSpPr>
              <p:spPr>
                <a:xfrm rot="7200000">
                  <a:off x="3192010" y="3460843"/>
                  <a:ext cx="469607" cy="431430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86" name="梯形 110"/>
                <p:cNvSpPr/>
                <p:nvPr/>
              </p:nvSpPr>
              <p:spPr>
                <a:xfrm rot="9000000">
                  <a:off x="2789170" y="3865848"/>
                  <a:ext cx="467542" cy="43030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87" name="梯形 111"/>
                <p:cNvSpPr/>
                <p:nvPr/>
              </p:nvSpPr>
              <p:spPr>
                <a:xfrm rot="10800000">
                  <a:off x="2236102" y="4012731"/>
                  <a:ext cx="467542" cy="432369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88" name="梯形 112"/>
                <p:cNvSpPr/>
                <p:nvPr/>
              </p:nvSpPr>
              <p:spPr>
                <a:xfrm rot="12600000">
                  <a:off x="1683035" y="3865848"/>
                  <a:ext cx="467542" cy="43030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89" name="梯形 113"/>
                <p:cNvSpPr/>
                <p:nvPr/>
              </p:nvSpPr>
              <p:spPr>
                <a:xfrm rot="14400000">
                  <a:off x="1278131" y="3460841"/>
                  <a:ext cx="469607" cy="43143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90" name="梯形 114"/>
                <p:cNvSpPr/>
                <p:nvPr/>
              </p:nvSpPr>
              <p:spPr>
                <a:xfrm rot="16200000">
                  <a:off x="1129885" y="2908484"/>
                  <a:ext cx="469608" cy="43143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91" name="梯形 115"/>
                <p:cNvSpPr/>
                <p:nvPr/>
              </p:nvSpPr>
              <p:spPr>
                <a:xfrm rot="18000000">
                  <a:off x="1278131" y="2356126"/>
                  <a:ext cx="469607" cy="43143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92" name="梯形 116"/>
                <p:cNvSpPr/>
                <p:nvPr/>
              </p:nvSpPr>
              <p:spPr>
                <a:xfrm rot="19800000">
                  <a:off x="1683035" y="1952250"/>
                  <a:ext cx="467542" cy="43030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80" name="同心圆 104"/>
              <p:cNvSpPr/>
              <p:nvPr/>
            </p:nvSpPr>
            <p:spPr>
              <a:xfrm>
                <a:off x="1548094" y="2204639"/>
                <a:ext cx="1872068" cy="1872223"/>
              </a:xfrm>
              <a:prstGeom prst="donut">
                <a:avLst>
                  <a:gd name="adj" fmla="val 5497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69" name="Group 178"/>
            <p:cNvGrpSpPr/>
            <p:nvPr/>
          </p:nvGrpSpPr>
          <p:grpSpPr>
            <a:xfrm>
              <a:off x="3133136" y="3308569"/>
              <a:ext cx="332891" cy="333460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70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19050" tIns="19050" rIns="19050" bIns="19050" anchor="ctr"/>
              <a:lstStyle/>
              <a:p>
                <a:pPr algn="ctr" defTabSz="228600" hangingPunct="0">
                  <a:defRPr/>
                </a:pPr>
                <a:endParaRPr lang="en-US">
                  <a:latin typeface="+mn-lt"/>
                  <a:ea typeface="+mn-ea"/>
                  <a:sym typeface="Gill Sans" charset="0"/>
                </a:endParaRPr>
              </a:p>
            </p:txBody>
          </p:sp>
          <p:sp>
            <p:nvSpPr>
              <p:cNvPr id="71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19050" tIns="19050" rIns="19050" bIns="19050" anchor="ctr"/>
              <a:lstStyle/>
              <a:p>
                <a:pPr algn="ctr" defTabSz="228600" hangingPunct="0">
                  <a:defRPr/>
                </a:pPr>
                <a:endParaRPr lang="en-US">
                  <a:latin typeface="+mn-lt"/>
                  <a:ea typeface="+mn-ea"/>
                  <a:sym typeface="Gill Sans" charset="0"/>
                </a:endParaRPr>
              </a:p>
            </p:txBody>
          </p:sp>
          <p:sp>
            <p:nvSpPr>
              <p:cNvPr id="72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19050" tIns="19050" rIns="19050" bIns="19050" anchor="ctr"/>
              <a:lstStyle/>
              <a:p>
                <a:pPr algn="ctr" defTabSz="228600" hangingPunct="0">
                  <a:defRPr/>
                </a:pPr>
                <a:endParaRPr lang="en-US">
                  <a:latin typeface="+mn-lt"/>
                  <a:ea typeface="+mn-ea"/>
                  <a:sym typeface="Gill Sans" charset="0"/>
                </a:endParaRPr>
              </a:p>
            </p:txBody>
          </p:sp>
          <p:sp>
            <p:nvSpPr>
              <p:cNvPr id="73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19050" tIns="19050" rIns="19050" bIns="19050" anchor="ctr"/>
              <a:lstStyle/>
              <a:p>
                <a:pPr algn="ctr" defTabSz="228600" hangingPunct="0">
                  <a:defRPr/>
                </a:pPr>
                <a:endParaRPr lang="en-US">
                  <a:latin typeface="+mn-lt"/>
                  <a:ea typeface="+mn-ea"/>
                  <a:sym typeface="Gill Sans" charset="0"/>
                </a:endParaRPr>
              </a:p>
            </p:txBody>
          </p:sp>
          <p:sp>
            <p:nvSpPr>
              <p:cNvPr id="74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19050" tIns="19050" rIns="19050" bIns="19050" anchor="ctr"/>
              <a:lstStyle/>
              <a:p>
                <a:pPr algn="ctr" defTabSz="228600" hangingPunct="0">
                  <a:defRPr/>
                </a:pPr>
                <a:endParaRPr lang="en-US">
                  <a:latin typeface="+mn-lt"/>
                  <a:ea typeface="+mn-ea"/>
                  <a:sym typeface="Gill Sans" charset="0"/>
                </a:endParaRPr>
              </a:p>
            </p:txBody>
          </p:sp>
          <p:sp>
            <p:nvSpPr>
              <p:cNvPr id="75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19050" tIns="19050" rIns="19050" bIns="19050" anchor="ctr"/>
              <a:lstStyle/>
              <a:p>
                <a:pPr algn="ctr" defTabSz="228600" hangingPunct="0">
                  <a:defRPr/>
                </a:pPr>
                <a:endParaRPr lang="en-US">
                  <a:latin typeface="+mn-lt"/>
                  <a:ea typeface="+mn-ea"/>
                  <a:sym typeface="Gill Sans" charset="0"/>
                </a:endParaRPr>
              </a:p>
            </p:txBody>
          </p:sp>
          <p:sp>
            <p:nvSpPr>
              <p:cNvPr id="76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19050" tIns="19050" rIns="19050" bIns="19050" anchor="ctr"/>
              <a:lstStyle/>
              <a:p>
                <a:pPr algn="ctr" defTabSz="228600" hangingPunct="0">
                  <a:defRPr/>
                </a:pPr>
                <a:endParaRPr lang="en-US">
                  <a:latin typeface="+mn-lt"/>
                  <a:ea typeface="+mn-ea"/>
                  <a:sym typeface="Gill Sans" charset="0"/>
                </a:endParaRPr>
              </a:p>
            </p:txBody>
          </p:sp>
          <p:sp>
            <p:nvSpPr>
              <p:cNvPr id="77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19050" tIns="19050" rIns="19050" bIns="19050" anchor="ctr"/>
              <a:lstStyle/>
              <a:p>
                <a:pPr algn="ctr" defTabSz="228600" hangingPunct="0">
                  <a:defRPr/>
                </a:pPr>
                <a:endParaRPr lang="en-US">
                  <a:latin typeface="+mn-lt"/>
                  <a:ea typeface="+mn-ea"/>
                  <a:sym typeface="Gill Sans" charset="0"/>
                </a:endParaRPr>
              </a:p>
            </p:txBody>
          </p:sp>
          <p:sp>
            <p:nvSpPr>
              <p:cNvPr id="78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19050" tIns="19050" rIns="19050" bIns="19050" anchor="ctr"/>
              <a:lstStyle/>
              <a:p>
                <a:pPr algn="ctr" defTabSz="228600" hangingPunct="0">
                  <a:defRPr/>
                </a:pPr>
                <a:endParaRPr lang="en-US">
                  <a:latin typeface="+mn-lt"/>
                  <a:ea typeface="+mn-ea"/>
                  <a:sym typeface="Gill Sans" charset="0"/>
                </a:endParaRPr>
              </a:p>
            </p:txBody>
          </p:sp>
        </p:grpSp>
      </p:grpSp>
      <p:grpSp>
        <p:nvGrpSpPr>
          <p:cNvPr id="93" name="组合 92"/>
          <p:cNvGrpSpPr>
            <a:grpSpLocks/>
          </p:cNvGrpSpPr>
          <p:nvPr/>
        </p:nvGrpSpPr>
        <p:grpSpPr bwMode="auto">
          <a:xfrm>
            <a:off x="3103563" y="1262063"/>
            <a:ext cx="1581150" cy="1598612"/>
            <a:chOff x="3102891" y="1262744"/>
            <a:chExt cx="1581943" cy="1598672"/>
          </a:xfrm>
        </p:grpSpPr>
        <p:grpSp>
          <p:nvGrpSpPr>
            <p:cNvPr id="94" name="组合 102"/>
            <p:cNvGrpSpPr>
              <a:grpSpLocks/>
            </p:cNvGrpSpPr>
            <p:nvPr/>
          </p:nvGrpSpPr>
          <p:grpSpPr bwMode="auto">
            <a:xfrm>
              <a:off x="3102891" y="1262744"/>
              <a:ext cx="1581943" cy="1598672"/>
              <a:chOff x="1148973" y="1803300"/>
              <a:chExt cx="2641800" cy="2641800"/>
            </a:xfrm>
            <a:solidFill>
              <a:schemeClr val="accent1"/>
            </a:solidFill>
          </p:grpSpPr>
          <p:grpSp>
            <p:nvGrpSpPr>
              <p:cNvPr id="98" name="组合 103"/>
              <p:cNvGrpSpPr>
                <a:grpSpLocks/>
              </p:cNvGrpSpPr>
              <p:nvPr/>
            </p:nvGrpSpPr>
            <p:grpSpPr bwMode="auto">
              <a:xfrm>
                <a:off x="1148973" y="1803300"/>
                <a:ext cx="2641800" cy="2641800"/>
                <a:chOff x="1148973" y="1803300"/>
                <a:chExt cx="2641800" cy="2641800"/>
              </a:xfrm>
              <a:grpFill/>
            </p:grpSpPr>
            <p:sp>
              <p:nvSpPr>
                <p:cNvPr id="100" name="梯形 105"/>
                <p:cNvSpPr/>
                <p:nvPr/>
              </p:nvSpPr>
              <p:spPr>
                <a:xfrm>
                  <a:off x="2236102" y="1803300"/>
                  <a:ext cx="467542" cy="432369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01" name="梯形 106"/>
                <p:cNvSpPr/>
                <p:nvPr/>
              </p:nvSpPr>
              <p:spPr>
                <a:xfrm rot="1800000">
                  <a:off x="2789170" y="1952250"/>
                  <a:ext cx="467542" cy="43030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02" name="梯形 107"/>
                <p:cNvSpPr/>
                <p:nvPr/>
              </p:nvSpPr>
              <p:spPr>
                <a:xfrm rot="3600000">
                  <a:off x="3192010" y="2356127"/>
                  <a:ext cx="469607" cy="431430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03" name="梯形 108"/>
                <p:cNvSpPr/>
                <p:nvPr/>
              </p:nvSpPr>
              <p:spPr>
                <a:xfrm rot="5400000">
                  <a:off x="3340253" y="2908486"/>
                  <a:ext cx="469608" cy="431430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04" name="梯形 109"/>
                <p:cNvSpPr/>
                <p:nvPr/>
              </p:nvSpPr>
              <p:spPr>
                <a:xfrm rot="7200000">
                  <a:off x="3192010" y="3460843"/>
                  <a:ext cx="469607" cy="431430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05" name="梯形 110"/>
                <p:cNvSpPr/>
                <p:nvPr/>
              </p:nvSpPr>
              <p:spPr>
                <a:xfrm rot="9000000">
                  <a:off x="2789170" y="3865848"/>
                  <a:ext cx="467542" cy="43030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06" name="梯形 111"/>
                <p:cNvSpPr/>
                <p:nvPr/>
              </p:nvSpPr>
              <p:spPr>
                <a:xfrm rot="10800000">
                  <a:off x="2236102" y="4012731"/>
                  <a:ext cx="467542" cy="432369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07" name="梯形 112"/>
                <p:cNvSpPr/>
                <p:nvPr/>
              </p:nvSpPr>
              <p:spPr>
                <a:xfrm rot="12600000">
                  <a:off x="1683035" y="3865848"/>
                  <a:ext cx="467542" cy="43030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08" name="梯形 113"/>
                <p:cNvSpPr/>
                <p:nvPr/>
              </p:nvSpPr>
              <p:spPr>
                <a:xfrm rot="14400000">
                  <a:off x="1278131" y="3460841"/>
                  <a:ext cx="469607" cy="43143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09" name="梯形 114"/>
                <p:cNvSpPr/>
                <p:nvPr/>
              </p:nvSpPr>
              <p:spPr>
                <a:xfrm rot="16200000">
                  <a:off x="1129885" y="2908484"/>
                  <a:ext cx="469608" cy="43143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10" name="梯形 115"/>
                <p:cNvSpPr/>
                <p:nvPr/>
              </p:nvSpPr>
              <p:spPr>
                <a:xfrm rot="18000000">
                  <a:off x="1278131" y="2356126"/>
                  <a:ext cx="469607" cy="43143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11" name="梯形 116"/>
                <p:cNvSpPr/>
                <p:nvPr/>
              </p:nvSpPr>
              <p:spPr>
                <a:xfrm rot="19800000">
                  <a:off x="1683035" y="1952250"/>
                  <a:ext cx="467542" cy="43030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99" name="同心圆 104"/>
              <p:cNvSpPr/>
              <p:nvPr/>
            </p:nvSpPr>
            <p:spPr>
              <a:xfrm>
                <a:off x="1548094" y="2204639"/>
                <a:ext cx="1872068" cy="1872223"/>
              </a:xfrm>
              <a:prstGeom prst="donut">
                <a:avLst>
                  <a:gd name="adj" fmla="val 5497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95" name="Group 188"/>
            <p:cNvGrpSpPr/>
            <p:nvPr/>
          </p:nvGrpSpPr>
          <p:grpSpPr>
            <a:xfrm>
              <a:off x="3736644" y="1900472"/>
              <a:ext cx="332891" cy="323217"/>
              <a:chOff x="8216107" y="4449763"/>
              <a:chExt cx="464344" cy="450850"/>
            </a:xfrm>
            <a:solidFill>
              <a:schemeClr val="tx2"/>
            </a:solidFill>
          </p:grpSpPr>
          <p:sp>
            <p:nvSpPr>
              <p:cNvPr id="96" name="AutoShape 16"/>
              <p:cNvSpPr>
                <a:spLocks/>
              </p:cNvSpPr>
              <p:nvPr/>
            </p:nvSpPr>
            <p:spPr bwMode="auto">
              <a:xfrm>
                <a:off x="8448675" y="4696619"/>
                <a:ext cx="57944" cy="587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19050" tIns="19050" rIns="19050" bIns="19050" anchor="ctr"/>
              <a:lstStyle/>
              <a:p>
                <a:pPr algn="ctr" defTabSz="228600" hangingPunct="0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+mn-ea"/>
                  <a:sym typeface="Gill Sans" charset="0"/>
                </a:endParaRPr>
              </a:p>
            </p:txBody>
          </p:sp>
          <p:sp>
            <p:nvSpPr>
              <p:cNvPr id="97" name="AutoShape 17"/>
              <p:cNvSpPr>
                <a:spLocks/>
              </p:cNvSpPr>
              <p:nvPr/>
            </p:nvSpPr>
            <p:spPr bwMode="auto">
              <a:xfrm>
                <a:off x="8216107" y="4449763"/>
                <a:ext cx="464344" cy="450850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19050" tIns="19050" rIns="19050" bIns="19050" anchor="ctr"/>
              <a:lstStyle/>
              <a:p>
                <a:pPr algn="ctr" defTabSz="228600" hangingPunct="0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+mn-ea"/>
                  <a:sym typeface="Gill Sans" charset="0"/>
                </a:endParaRPr>
              </a:p>
            </p:txBody>
          </p:sp>
        </p:grpSp>
      </p:grpSp>
      <p:grpSp>
        <p:nvGrpSpPr>
          <p:cNvPr id="132" name="组合 131"/>
          <p:cNvGrpSpPr>
            <a:grpSpLocks/>
          </p:cNvGrpSpPr>
          <p:nvPr/>
        </p:nvGrpSpPr>
        <p:grpSpPr bwMode="auto">
          <a:xfrm>
            <a:off x="4756150" y="1408113"/>
            <a:ext cx="1081088" cy="1092200"/>
            <a:chOff x="4756435" y="1407939"/>
            <a:chExt cx="1080488" cy="1091915"/>
          </a:xfrm>
        </p:grpSpPr>
        <p:grpSp>
          <p:nvGrpSpPr>
            <p:cNvPr id="133" name="组合 102"/>
            <p:cNvGrpSpPr>
              <a:grpSpLocks/>
            </p:cNvGrpSpPr>
            <p:nvPr/>
          </p:nvGrpSpPr>
          <p:grpSpPr bwMode="auto">
            <a:xfrm>
              <a:off x="4756435" y="1407939"/>
              <a:ext cx="1080488" cy="1091915"/>
              <a:chOff x="1148973" y="1803300"/>
              <a:chExt cx="2641800" cy="2641800"/>
            </a:xfrm>
            <a:solidFill>
              <a:schemeClr val="accent2"/>
            </a:solidFill>
          </p:grpSpPr>
          <p:grpSp>
            <p:nvGrpSpPr>
              <p:cNvPr id="142" name="组合 103"/>
              <p:cNvGrpSpPr>
                <a:grpSpLocks/>
              </p:cNvGrpSpPr>
              <p:nvPr/>
            </p:nvGrpSpPr>
            <p:grpSpPr bwMode="auto">
              <a:xfrm>
                <a:off x="1148973" y="1803300"/>
                <a:ext cx="2641800" cy="2641800"/>
                <a:chOff x="1148973" y="1803300"/>
                <a:chExt cx="2641800" cy="2641800"/>
              </a:xfrm>
              <a:grpFill/>
            </p:grpSpPr>
            <p:sp>
              <p:nvSpPr>
                <p:cNvPr id="144" name="梯形 105"/>
                <p:cNvSpPr/>
                <p:nvPr/>
              </p:nvSpPr>
              <p:spPr>
                <a:xfrm>
                  <a:off x="2236102" y="1803300"/>
                  <a:ext cx="467542" cy="432369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45" name="梯形 106"/>
                <p:cNvSpPr/>
                <p:nvPr/>
              </p:nvSpPr>
              <p:spPr>
                <a:xfrm rot="1800000">
                  <a:off x="2789170" y="1952250"/>
                  <a:ext cx="467542" cy="43030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46" name="梯形 107"/>
                <p:cNvSpPr/>
                <p:nvPr/>
              </p:nvSpPr>
              <p:spPr>
                <a:xfrm rot="3600000">
                  <a:off x="3192010" y="2356127"/>
                  <a:ext cx="469607" cy="431430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47" name="梯形 108"/>
                <p:cNvSpPr/>
                <p:nvPr/>
              </p:nvSpPr>
              <p:spPr>
                <a:xfrm rot="5400000">
                  <a:off x="3340253" y="2908486"/>
                  <a:ext cx="469608" cy="431430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48" name="梯形 109"/>
                <p:cNvSpPr/>
                <p:nvPr/>
              </p:nvSpPr>
              <p:spPr>
                <a:xfrm rot="7200000">
                  <a:off x="3192010" y="3460843"/>
                  <a:ext cx="469607" cy="431430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49" name="梯形 110"/>
                <p:cNvSpPr/>
                <p:nvPr/>
              </p:nvSpPr>
              <p:spPr>
                <a:xfrm rot="9000000">
                  <a:off x="2789170" y="3865848"/>
                  <a:ext cx="467542" cy="43030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50" name="梯形 111"/>
                <p:cNvSpPr/>
                <p:nvPr/>
              </p:nvSpPr>
              <p:spPr>
                <a:xfrm rot="10800000">
                  <a:off x="2236102" y="4012731"/>
                  <a:ext cx="467542" cy="432369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51" name="梯形 112"/>
                <p:cNvSpPr/>
                <p:nvPr/>
              </p:nvSpPr>
              <p:spPr>
                <a:xfrm rot="12600000">
                  <a:off x="1683035" y="3865848"/>
                  <a:ext cx="467542" cy="43030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52" name="梯形 113"/>
                <p:cNvSpPr/>
                <p:nvPr/>
              </p:nvSpPr>
              <p:spPr>
                <a:xfrm rot="14400000">
                  <a:off x="1278131" y="3460841"/>
                  <a:ext cx="469607" cy="43143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53" name="梯形 114"/>
                <p:cNvSpPr/>
                <p:nvPr/>
              </p:nvSpPr>
              <p:spPr>
                <a:xfrm rot="16200000">
                  <a:off x="1129885" y="2908484"/>
                  <a:ext cx="469608" cy="43143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54" name="梯形 115"/>
                <p:cNvSpPr/>
                <p:nvPr/>
              </p:nvSpPr>
              <p:spPr>
                <a:xfrm rot="18000000">
                  <a:off x="1278131" y="2356126"/>
                  <a:ext cx="469607" cy="43143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55" name="梯形 116"/>
                <p:cNvSpPr/>
                <p:nvPr/>
              </p:nvSpPr>
              <p:spPr>
                <a:xfrm rot="19800000">
                  <a:off x="1683035" y="1952250"/>
                  <a:ext cx="467542" cy="430301"/>
                </a:xfrm>
                <a:prstGeom prst="trapezoid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43" name="同心圆 104"/>
              <p:cNvSpPr/>
              <p:nvPr/>
            </p:nvSpPr>
            <p:spPr>
              <a:xfrm>
                <a:off x="1548094" y="2204639"/>
                <a:ext cx="1872068" cy="1872223"/>
              </a:xfrm>
              <a:prstGeom prst="donut">
                <a:avLst>
                  <a:gd name="adj" fmla="val 5497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134" name="Group 195"/>
            <p:cNvGrpSpPr/>
            <p:nvPr/>
          </p:nvGrpSpPr>
          <p:grpSpPr>
            <a:xfrm>
              <a:off x="5132906" y="1822348"/>
              <a:ext cx="332891" cy="260053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135" name="AutoShape 14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19050" tIns="19050" rIns="19050" bIns="19050" anchor="ctr"/>
              <a:lstStyle/>
              <a:p>
                <a:pPr algn="ctr" defTabSz="228600" hangingPunct="0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+mn-ea"/>
                  <a:sym typeface="Gill Sans" charset="0"/>
                </a:endParaRPr>
              </a:p>
            </p:txBody>
          </p:sp>
          <p:sp>
            <p:nvSpPr>
              <p:cNvPr id="136" name="AutoShape 14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19050" tIns="19050" rIns="19050" bIns="19050" anchor="ctr"/>
              <a:lstStyle/>
              <a:p>
                <a:pPr algn="ctr" defTabSz="228600" hangingPunct="0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+mn-ea"/>
                  <a:sym typeface="Gill Sans" charset="0"/>
                </a:endParaRPr>
              </a:p>
            </p:txBody>
          </p:sp>
          <p:sp>
            <p:nvSpPr>
              <p:cNvPr id="137" name="AutoShape 14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19050" tIns="19050" rIns="19050" bIns="19050" anchor="ctr"/>
              <a:lstStyle/>
              <a:p>
                <a:pPr algn="ctr" defTabSz="228600" hangingPunct="0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+mn-ea"/>
                  <a:sym typeface="Gill Sans" charset="0"/>
                </a:endParaRPr>
              </a:p>
            </p:txBody>
          </p:sp>
          <p:sp>
            <p:nvSpPr>
              <p:cNvPr id="138" name="AutoShape 14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19050" tIns="19050" rIns="19050" bIns="19050" anchor="ctr"/>
              <a:lstStyle/>
              <a:p>
                <a:pPr algn="ctr" defTabSz="228600" hangingPunct="0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+mn-ea"/>
                  <a:sym typeface="Gill Sans" charset="0"/>
                </a:endParaRPr>
              </a:p>
            </p:txBody>
          </p:sp>
          <p:sp>
            <p:nvSpPr>
              <p:cNvPr id="139" name="AutoShape 14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19050" tIns="19050" rIns="19050" bIns="19050" anchor="ctr"/>
              <a:lstStyle/>
              <a:p>
                <a:pPr algn="ctr" defTabSz="228600" hangingPunct="0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+mn-ea"/>
                  <a:sym typeface="Gill Sans" charset="0"/>
                </a:endParaRPr>
              </a:p>
            </p:txBody>
          </p:sp>
          <p:sp>
            <p:nvSpPr>
              <p:cNvPr id="140" name="AutoShape 14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19050" tIns="19050" rIns="19050" bIns="19050" anchor="ctr"/>
              <a:lstStyle/>
              <a:p>
                <a:pPr algn="ctr" defTabSz="228600" hangingPunct="0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+mn-ea"/>
                  <a:sym typeface="Gill Sans" charset="0"/>
                </a:endParaRPr>
              </a:p>
            </p:txBody>
          </p:sp>
          <p:sp>
            <p:nvSpPr>
              <p:cNvPr id="141" name="AutoShape 14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lIns="19050" tIns="19050" rIns="19050" bIns="19050" anchor="ctr"/>
              <a:lstStyle/>
              <a:p>
                <a:pPr algn="ctr" defTabSz="228600" hangingPunct="0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+mn-ea"/>
                  <a:sym typeface="Gill Sans" charset="0"/>
                </a:endParaRPr>
              </a:p>
            </p:txBody>
          </p:sp>
        </p:grpSp>
      </p:grpSp>
      <p:sp>
        <p:nvSpPr>
          <p:cNvPr id="20487" name="TextBox 259"/>
          <p:cNvSpPr txBox="1">
            <a:spLocks noChangeArrowheads="1"/>
          </p:cNvSpPr>
          <p:nvPr/>
        </p:nvSpPr>
        <p:spPr bwMode="auto">
          <a:xfrm>
            <a:off x="512763" y="1806575"/>
            <a:ext cx="249713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spAutoFit/>
          </a:bodyPr>
          <a:lstStyle/>
          <a:p>
            <a:r>
              <a:rPr lang="zh-CN" altLang="zh-CN" sz="2000">
                <a:ea typeface="微软雅黑" pitchFamily="34" charset="-122"/>
              </a:rPr>
              <a:t>第一是</a:t>
            </a:r>
            <a:r>
              <a:rPr lang="zh-CN" altLang="en-US" sz="2000">
                <a:ea typeface="微软雅黑" pitchFamily="34" charset="-122"/>
              </a:rPr>
              <a:t>传统</a:t>
            </a:r>
            <a:r>
              <a:rPr lang="zh-CN" altLang="zh-CN" sz="2000">
                <a:ea typeface="微软雅黑" pitchFamily="34" charset="-122"/>
              </a:rPr>
              <a:t>教育</a:t>
            </a:r>
            <a:r>
              <a:rPr lang="zh-CN" altLang="en-US" sz="2000">
                <a:ea typeface="微软雅黑" pitchFamily="34" charset="-122"/>
              </a:rPr>
              <a:t>模式的弊端；</a:t>
            </a:r>
            <a:endParaRPr lang="zh-CN" altLang="zh-CN" sz="2000">
              <a:ea typeface="微软雅黑" pitchFamily="34" charset="-122"/>
            </a:endParaRPr>
          </a:p>
        </p:txBody>
      </p:sp>
      <p:sp>
        <p:nvSpPr>
          <p:cNvPr id="20488" name="TextBox 262"/>
          <p:cNvSpPr txBox="1">
            <a:spLocks noChangeArrowheads="1"/>
          </p:cNvSpPr>
          <p:nvPr/>
        </p:nvSpPr>
        <p:spPr bwMode="auto">
          <a:xfrm>
            <a:off x="5880100" y="2182813"/>
            <a:ext cx="307975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spAutoFit/>
          </a:bodyPr>
          <a:lstStyle/>
          <a:p>
            <a:r>
              <a:rPr lang="zh-CN" altLang="zh-CN" sz="2000">
                <a:ea typeface="微软雅黑" pitchFamily="34" charset="-122"/>
              </a:rPr>
              <a:t>第三，信息化时代</a:t>
            </a:r>
            <a:r>
              <a:rPr lang="zh-CN" altLang="en-US" sz="2000">
                <a:ea typeface="微软雅黑" pitchFamily="34" charset="-122"/>
              </a:rPr>
              <a:t>，</a:t>
            </a:r>
            <a:r>
              <a:rPr lang="zh-CN" altLang="zh-CN" sz="2000">
                <a:ea typeface="微软雅黑" pitchFamily="34" charset="-122"/>
              </a:rPr>
              <a:t>当代大学生需求多元化，仅凭学校的课堂教育无法满足实际需求</a:t>
            </a:r>
            <a:r>
              <a:rPr lang="zh-CN" altLang="en-US" sz="2000">
                <a:ea typeface="微软雅黑" pitchFamily="34" charset="-122"/>
              </a:rPr>
              <a:t>。</a:t>
            </a:r>
            <a:endParaRPr lang="zh-CN" altLang="zh-CN" sz="2000">
              <a:ea typeface="微软雅黑" pitchFamily="34" charset="-122"/>
            </a:endParaRPr>
          </a:p>
        </p:txBody>
      </p:sp>
      <p:sp>
        <p:nvSpPr>
          <p:cNvPr id="163" name="TextBox 265"/>
          <p:cNvSpPr txBox="1"/>
          <p:nvPr/>
        </p:nvSpPr>
        <p:spPr>
          <a:xfrm>
            <a:off x="898525" y="3432175"/>
            <a:ext cx="2973388" cy="969963"/>
          </a:xfrm>
          <a:prstGeom prst="rect">
            <a:avLst/>
          </a:prstGeom>
          <a:noFill/>
        </p:spPr>
        <p:txBody>
          <a:bodyPr lIns="0" t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dirty="0">
                <a:latin typeface="+mn-lt"/>
                <a:ea typeface="+mn-ea"/>
              </a:rPr>
              <a:t>第二是教师个体</a:t>
            </a:r>
            <a:r>
              <a:rPr lang="zh-CN" altLang="en-US" sz="2000" dirty="0">
                <a:latin typeface="+mn-lt"/>
                <a:ea typeface="+mn-ea"/>
              </a:rPr>
              <a:t>、</a:t>
            </a:r>
            <a:r>
              <a:rPr lang="zh-CN" altLang="zh-CN" sz="2000" dirty="0">
                <a:latin typeface="+mn-lt"/>
                <a:ea typeface="+mn-ea"/>
              </a:rPr>
              <a:t>群体素质</a:t>
            </a:r>
            <a:r>
              <a:rPr lang="zh-CN" altLang="en-US" sz="2000" dirty="0">
                <a:latin typeface="+mn-lt"/>
                <a:ea typeface="+mn-ea"/>
              </a:rPr>
              <a:t>没有</a:t>
            </a:r>
            <a:r>
              <a:rPr lang="zh-CN" altLang="zh-CN" sz="2000" dirty="0">
                <a:latin typeface="+mn-lt"/>
                <a:ea typeface="+mn-ea"/>
              </a:rPr>
              <a:t>与时俱进，</a:t>
            </a:r>
            <a:r>
              <a:rPr lang="zh-CN" altLang="en-US" sz="2000" dirty="0">
                <a:latin typeface="+mn-lt"/>
                <a:ea typeface="+mn-ea"/>
              </a:rPr>
              <a:t>师生匹配度不高；</a:t>
            </a:r>
            <a:endParaRPr lang="en-US" altLang="zh-CN" sz="2000" dirty="0">
              <a:latin typeface="+mj-ea"/>
              <a:ea typeface="+mn-ea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38113" y="1217613"/>
            <a:ext cx="1441450" cy="1243012"/>
            <a:chOff x="849314" y="2545158"/>
            <a:chExt cx="1441680" cy="1242751"/>
          </a:xfrm>
        </p:grpSpPr>
        <p:sp>
          <p:nvSpPr>
            <p:cNvPr id="39" name="六边形 38"/>
            <p:cNvSpPr/>
            <p:nvPr/>
          </p:nvSpPr>
          <p:spPr>
            <a:xfrm>
              <a:off x="849314" y="2545158"/>
              <a:ext cx="1441680" cy="1242751"/>
            </a:xfrm>
            <a:prstGeom prst="hexagon">
              <a:avLst/>
            </a:prstGeom>
            <a:solidFill>
              <a:schemeClr val="tx2"/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40" name="Freeform 2345"/>
            <p:cNvSpPr>
              <a:spLocks noEditPoints="1"/>
            </p:cNvSpPr>
            <p:nvPr/>
          </p:nvSpPr>
          <p:spPr bwMode="auto">
            <a:xfrm>
              <a:off x="1368989" y="2843553"/>
              <a:ext cx="412388" cy="763308"/>
            </a:xfrm>
            <a:custGeom>
              <a:avLst/>
              <a:gdLst>
                <a:gd name="T0" fmla="*/ 292714 w 86"/>
                <a:gd name="T1" fmla="*/ 0 h 164"/>
                <a:gd name="T2" fmla="*/ 197411 w 86"/>
                <a:gd name="T3" fmla="*/ 72758 h 164"/>
                <a:gd name="T4" fmla="*/ 81687 w 86"/>
                <a:gd name="T5" fmla="*/ 85987 h 164"/>
                <a:gd name="T6" fmla="*/ 68073 w 86"/>
                <a:gd name="T7" fmla="*/ 198432 h 164"/>
                <a:gd name="T8" fmla="*/ 0 w 86"/>
                <a:gd name="T9" fmla="*/ 291034 h 164"/>
                <a:gd name="T10" fmla="*/ 68073 w 86"/>
                <a:gd name="T11" fmla="*/ 377021 h 164"/>
                <a:gd name="T12" fmla="*/ 81687 w 86"/>
                <a:gd name="T13" fmla="*/ 489466 h 164"/>
                <a:gd name="T14" fmla="*/ 197411 w 86"/>
                <a:gd name="T15" fmla="*/ 509309 h 164"/>
                <a:gd name="T16" fmla="*/ 292714 w 86"/>
                <a:gd name="T17" fmla="*/ 575453 h 164"/>
                <a:gd name="T18" fmla="*/ 388016 w 86"/>
                <a:gd name="T19" fmla="*/ 509309 h 164"/>
                <a:gd name="T20" fmla="*/ 503740 w 86"/>
                <a:gd name="T21" fmla="*/ 489466 h 164"/>
                <a:gd name="T22" fmla="*/ 517354 w 86"/>
                <a:gd name="T23" fmla="*/ 377021 h 164"/>
                <a:gd name="T24" fmla="*/ 585427 w 86"/>
                <a:gd name="T25" fmla="*/ 291034 h 164"/>
                <a:gd name="T26" fmla="*/ 517354 w 86"/>
                <a:gd name="T27" fmla="*/ 198432 h 164"/>
                <a:gd name="T28" fmla="*/ 503740 w 86"/>
                <a:gd name="T29" fmla="*/ 85987 h 164"/>
                <a:gd name="T30" fmla="*/ 388016 w 86"/>
                <a:gd name="T31" fmla="*/ 72758 h 164"/>
                <a:gd name="T32" fmla="*/ 292714 w 86"/>
                <a:gd name="T33" fmla="*/ 0 h 164"/>
                <a:gd name="T34" fmla="*/ 292714 w 86"/>
                <a:gd name="T35" fmla="*/ 158746 h 164"/>
                <a:gd name="T36" fmla="*/ 422052 w 86"/>
                <a:gd name="T37" fmla="*/ 291034 h 164"/>
                <a:gd name="T38" fmla="*/ 292714 w 86"/>
                <a:gd name="T39" fmla="*/ 416707 h 164"/>
                <a:gd name="T40" fmla="*/ 163375 w 86"/>
                <a:gd name="T41" fmla="*/ 291034 h 164"/>
                <a:gd name="T42" fmla="*/ 292714 w 86"/>
                <a:gd name="T43" fmla="*/ 158746 h 164"/>
                <a:gd name="T44" fmla="*/ 197411 w 86"/>
                <a:gd name="T45" fmla="*/ 601911 h 164"/>
                <a:gd name="T46" fmla="*/ 129339 w 86"/>
                <a:gd name="T47" fmla="*/ 608525 h 164"/>
                <a:gd name="T48" fmla="*/ 129339 w 86"/>
                <a:gd name="T49" fmla="*/ 1084762 h 164"/>
                <a:gd name="T50" fmla="*/ 456089 w 86"/>
                <a:gd name="T51" fmla="*/ 1084762 h 164"/>
                <a:gd name="T52" fmla="*/ 456089 w 86"/>
                <a:gd name="T53" fmla="*/ 608525 h 164"/>
                <a:gd name="T54" fmla="*/ 388016 w 86"/>
                <a:gd name="T55" fmla="*/ 601911 h 164"/>
                <a:gd name="T56" fmla="*/ 292714 w 86"/>
                <a:gd name="T57" fmla="*/ 668055 h 164"/>
                <a:gd name="T58" fmla="*/ 197411 w 86"/>
                <a:gd name="T59" fmla="*/ 601911 h 1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64"/>
                <a:gd name="T92" fmla="*/ 86 w 86"/>
                <a:gd name="T93" fmla="*/ 164 h 1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64">
                  <a:moveTo>
                    <a:pt x="43" y="0"/>
                  </a:moveTo>
                  <a:cubicBezTo>
                    <a:pt x="37" y="0"/>
                    <a:pt x="31" y="5"/>
                    <a:pt x="29" y="11"/>
                  </a:cubicBezTo>
                  <a:cubicBezTo>
                    <a:pt x="24" y="8"/>
                    <a:pt x="17" y="8"/>
                    <a:pt x="12" y="13"/>
                  </a:cubicBezTo>
                  <a:cubicBezTo>
                    <a:pt x="8" y="18"/>
                    <a:pt x="7" y="25"/>
                    <a:pt x="10" y="30"/>
                  </a:cubicBezTo>
                  <a:cubicBezTo>
                    <a:pt x="4" y="32"/>
                    <a:pt x="0" y="37"/>
                    <a:pt x="0" y="44"/>
                  </a:cubicBezTo>
                  <a:cubicBezTo>
                    <a:pt x="0" y="50"/>
                    <a:pt x="4" y="55"/>
                    <a:pt x="10" y="57"/>
                  </a:cubicBezTo>
                  <a:cubicBezTo>
                    <a:pt x="7" y="63"/>
                    <a:pt x="8" y="70"/>
                    <a:pt x="12" y="74"/>
                  </a:cubicBezTo>
                  <a:cubicBezTo>
                    <a:pt x="17" y="79"/>
                    <a:pt x="24" y="80"/>
                    <a:pt x="29" y="77"/>
                  </a:cubicBezTo>
                  <a:cubicBezTo>
                    <a:pt x="31" y="82"/>
                    <a:pt x="37" y="87"/>
                    <a:pt x="43" y="87"/>
                  </a:cubicBezTo>
                  <a:cubicBezTo>
                    <a:pt x="49" y="87"/>
                    <a:pt x="55" y="82"/>
                    <a:pt x="57" y="77"/>
                  </a:cubicBezTo>
                  <a:cubicBezTo>
                    <a:pt x="62" y="80"/>
                    <a:pt x="69" y="79"/>
                    <a:pt x="74" y="74"/>
                  </a:cubicBezTo>
                  <a:cubicBezTo>
                    <a:pt x="78" y="70"/>
                    <a:pt x="79" y="63"/>
                    <a:pt x="76" y="57"/>
                  </a:cubicBezTo>
                  <a:cubicBezTo>
                    <a:pt x="82" y="55"/>
                    <a:pt x="86" y="50"/>
                    <a:pt x="86" y="44"/>
                  </a:cubicBezTo>
                  <a:cubicBezTo>
                    <a:pt x="86" y="37"/>
                    <a:pt x="82" y="32"/>
                    <a:pt x="76" y="30"/>
                  </a:cubicBezTo>
                  <a:cubicBezTo>
                    <a:pt x="79" y="25"/>
                    <a:pt x="78" y="18"/>
                    <a:pt x="74" y="13"/>
                  </a:cubicBezTo>
                  <a:cubicBezTo>
                    <a:pt x="69" y="8"/>
                    <a:pt x="62" y="8"/>
                    <a:pt x="57" y="11"/>
                  </a:cubicBezTo>
                  <a:cubicBezTo>
                    <a:pt x="55" y="5"/>
                    <a:pt x="49" y="0"/>
                    <a:pt x="43" y="0"/>
                  </a:cubicBezTo>
                  <a:close/>
                  <a:moveTo>
                    <a:pt x="43" y="24"/>
                  </a:moveTo>
                  <a:cubicBezTo>
                    <a:pt x="54" y="24"/>
                    <a:pt x="62" y="33"/>
                    <a:pt x="62" y="44"/>
                  </a:cubicBezTo>
                  <a:cubicBezTo>
                    <a:pt x="62" y="54"/>
                    <a:pt x="54" y="63"/>
                    <a:pt x="43" y="63"/>
                  </a:cubicBezTo>
                  <a:cubicBezTo>
                    <a:pt x="32" y="63"/>
                    <a:pt x="24" y="54"/>
                    <a:pt x="24" y="44"/>
                  </a:cubicBezTo>
                  <a:cubicBezTo>
                    <a:pt x="24" y="33"/>
                    <a:pt x="32" y="24"/>
                    <a:pt x="43" y="24"/>
                  </a:cubicBezTo>
                  <a:close/>
                  <a:moveTo>
                    <a:pt x="29" y="91"/>
                  </a:moveTo>
                  <a:cubicBezTo>
                    <a:pt x="26" y="93"/>
                    <a:pt x="22" y="93"/>
                    <a:pt x="19" y="92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45" y="136"/>
                    <a:pt x="42" y="138"/>
                    <a:pt x="67" y="16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4" y="93"/>
                    <a:pt x="60" y="93"/>
                    <a:pt x="57" y="91"/>
                  </a:cubicBezTo>
                  <a:cubicBezTo>
                    <a:pt x="55" y="97"/>
                    <a:pt x="49" y="101"/>
                    <a:pt x="43" y="101"/>
                  </a:cubicBezTo>
                  <a:cubicBezTo>
                    <a:pt x="37" y="101"/>
                    <a:pt x="31" y="97"/>
                    <a:pt x="29" y="9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7077075" y="1182688"/>
            <a:ext cx="1558925" cy="1423987"/>
            <a:chOff x="6740086" y="1941664"/>
            <a:chExt cx="1441680" cy="1242751"/>
          </a:xfrm>
        </p:grpSpPr>
        <p:sp>
          <p:nvSpPr>
            <p:cNvPr id="42" name="六边形 41"/>
            <p:cNvSpPr/>
            <p:nvPr/>
          </p:nvSpPr>
          <p:spPr>
            <a:xfrm>
              <a:off x="6740086" y="1941664"/>
              <a:ext cx="1441680" cy="1242751"/>
            </a:xfrm>
            <a:prstGeom prst="hexagon">
              <a:avLst/>
            </a:prstGeom>
            <a:solidFill>
              <a:schemeClr val="bg2"/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43" name="Freeform 2345"/>
            <p:cNvSpPr>
              <a:spLocks noEditPoints="1"/>
            </p:cNvSpPr>
            <p:nvPr/>
          </p:nvSpPr>
          <p:spPr bwMode="auto">
            <a:xfrm>
              <a:off x="7244116" y="2213237"/>
              <a:ext cx="411270" cy="763308"/>
            </a:xfrm>
            <a:custGeom>
              <a:avLst/>
              <a:gdLst>
                <a:gd name="T0" fmla="*/ 292714 w 86"/>
                <a:gd name="T1" fmla="*/ 0 h 164"/>
                <a:gd name="T2" fmla="*/ 197411 w 86"/>
                <a:gd name="T3" fmla="*/ 72758 h 164"/>
                <a:gd name="T4" fmla="*/ 81687 w 86"/>
                <a:gd name="T5" fmla="*/ 85987 h 164"/>
                <a:gd name="T6" fmla="*/ 68073 w 86"/>
                <a:gd name="T7" fmla="*/ 198432 h 164"/>
                <a:gd name="T8" fmla="*/ 0 w 86"/>
                <a:gd name="T9" fmla="*/ 291034 h 164"/>
                <a:gd name="T10" fmla="*/ 68073 w 86"/>
                <a:gd name="T11" fmla="*/ 377021 h 164"/>
                <a:gd name="T12" fmla="*/ 81687 w 86"/>
                <a:gd name="T13" fmla="*/ 489466 h 164"/>
                <a:gd name="T14" fmla="*/ 197411 w 86"/>
                <a:gd name="T15" fmla="*/ 509309 h 164"/>
                <a:gd name="T16" fmla="*/ 292714 w 86"/>
                <a:gd name="T17" fmla="*/ 575453 h 164"/>
                <a:gd name="T18" fmla="*/ 388016 w 86"/>
                <a:gd name="T19" fmla="*/ 509309 h 164"/>
                <a:gd name="T20" fmla="*/ 503740 w 86"/>
                <a:gd name="T21" fmla="*/ 489466 h 164"/>
                <a:gd name="T22" fmla="*/ 517354 w 86"/>
                <a:gd name="T23" fmla="*/ 377021 h 164"/>
                <a:gd name="T24" fmla="*/ 585427 w 86"/>
                <a:gd name="T25" fmla="*/ 291034 h 164"/>
                <a:gd name="T26" fmla="*/ 517354 w 86"/>
                <a:gd name="T27" fmla="*/ 198432 h 164"/>
                <a:gd name="T28" fmla="*/ 503740 w 86"/>
                <a:gd name="T29" fmla="*/ 85987 h 164"/>
                <a:gd name="T30" fmla="*/ 388016 w 86"/>
                <a:gd name="T31" fmla="*/ 72758 h 164"/>
                <a:gd name="T32" fmla="*/ 292714 w 86"/>
                <a:gd name="T33" fmla="*/ 0 h 164"/>
                <a:gd name="T34" fmla="*/ 292714 w 86"/>
                <a:gd name="T35" fmla="*/ 158746 h 164"/>
                <a:gd name="T36" fmla="*/ 422052 w 86"/>
                <a:gd name="T37" fmla="*/ 291034 h 164"/>
                <a:gd name="T38" fmla="*/ 292714 w 86"/>
                <a:gd name="T39" fmla="*/ 416707 h 164"/>
                <a:gd name="T40" fmla="*/ 163375 w 86"/>
                <a:gd name="T41" fmla="*/ 291034 h 164"/>
                <a:gd name="T42" fmla="*/ 292714 w 86"/>
                <a:gd name="T43" fmla="*/ 158746 h 164"/>
                <a:gd name="T44" fmla="*/ 197411 w 86"/>
                <a:gd name="T45" fmla="*/ 601911 h 164"/>
                <a:gd name="T46" fmla="*/ 129339 w 86"/>
                <a:gd name="T47" fmla="*/ 608525 h 164"/>
                <a:gd name="T48" fmla="*/ 129339 w 86"/>
                <a:gd name="T49" fmla="*/ 1084762 h 164"/>
                <a:gd name="T50" fmla="*/ 456089 w 86"/>
                <a:gd name="T51" fmla="*/ 1084762 h 164"/>
                <a:gd name="T52" fmla="*/ 456089 w 86"/>
                <a:gd name="T53" fmla="*/ 608525 h 164"/>
                <a:gd name="T54" fmla="*/ 388016 w 86"/>
                <a:gd name="T55" fmla="*/ 601911 h 164"/>
                <a:gd name="T56" fmla="*/ 292714 w 86"/>
                <a:gd name="T57" fmla="*/ 668055 h 164"/>
                <a:gd name="T58" fmla="*/ 197411 w 86"/>
                <a:gd name="T59" fmla="*/ 601911 h 1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64"/>
                <a:gd name="T92" fmla="*/ 86 w 86"/>
                <a:gd name="T93" fmla="*/ 164 h 1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64">
                  <a:moveTo>
                    <a:pt x="43" y="0"/>
                  </a:moveTo>
                  <a:cubicBezTo>
                    <a:pt x="37" y="0"/>
                    <a:pt x="31" y="5"/>
                    <a:pt x="29" y="11"/>
                  </a:cubicBezTo>
                  <a:cubicBezTo>
                    <a:pt x="24" y="8"/>
                    <a:pt x="17" y="8"/>
                    <a:pt x="12" y="13"/>
                  </a:cubicBezTo>
                  <a:cubicBezTo>
                    <a:pt x="8" y="18"/>
                    <a:pt x="7" y="25"/>
                    <a:pt x="10" y="30"/>
                  </a:cubicBezTo>
                  <a:cubicBezTo>
                    <a:pt x="4" y="32"/>
                    <a:pt x="0" y="37"/>
                    <a:pt x="0" y="44"/>
                  </a:cubicBezTo>
                  <a:cubicBezTo>
                    <a:pt x="0" y="50"/>
                    <a:pt x="4" y="55"/>
                    <a:pt x="10" y="57"/>
                  </a:cubicBezTo>
                  <a:cubicBezTo>
                    <a:pt x="7" y="63"/>
                    <a:pt x="8" y="70"/>
                    <a:pt x="12" y="74"/>
                  </a:cubicBezTo>
                  <a:cubicBezTo>
                    <a:pt x="17" y="79"/>
                    <a:pt x="24" y="80"/>
                    <a:pt x="29" y="77"/>
                  </a:cubicBezTo>
                  <a:cubicBezTo>
                    <a:pt x="31" y="82"/>
                    <a:pt x="37" y="87"/>
                    <a:pt x="43" y="87"/>
                  </a:cubicBezTo>
                  <a:cubicBezTo>
                    <a:pt x="49" y="87"/>
                    <a:pt x="55" y="82"/>
                    <a:pt x="57" y="77"/>
                  </a:cubicBezTo>
                  <a:cubicBezTo>
                    <a:pt x="62" y="80"/>
                    <a:pt x="69" y="79"/>
                    <a:pt x="74" y="74"/>
                  </a:cubicBezTo>
                  <a:cubicBezTo>
                    <a:pt x="78" y="70"/>
                    <a:pt x="79" y="63"/>
                    <a:pt x="76" y="57"/>
                  </a:cubicBezTo>
                  <a:cubicBezTo>
                    <a:pt x="82" y="55"/>
                    <a:pt x="86" y="50"/>
                    <a:pt x="86" y="44"/>
                  </a:cubicBezTo>
                  <a:cubicBezTo>
                    <a:pt x="86" y="37"/>
                    <a:pt x="82" y="32"/>
                    <a:pt x="76" y="30"/>
                  </a:cubicBezTo>
                  <a:cubicBezTo>
                    <a:pt x="79" y="25"/>
                    <a:pt x="78" y="18"/>
                    <a:pt x="74" y="13"/>
                  </a:cubicBezTo>
                  <a:cubicBezTo>
                    <a:pt x="69" y="8"/>
                    <a:pt x="62" y="8"/>
                    <a:pt x="57" y="11"/>
                  </a:cubicBezTo>
                  <a:cubicBezTo>
                    <a:pt x="55" y="5"/>
                    <a:pt x="49" y="0"/>
                    <a:pt x="43" y="0"/>
                  </a:cubicBezTo>
                  <a:close/>
                  <a:moveTo>
                    <a:pt x="43" y="24"/>
                  </a:moveTo>
                  <a:cubicBezTo>
                    <a:pt x="54" y="24"/>
                    <a:pt x="62" y="33"/>
                    <a:pt x="62" y="44"/>
                  </a:cubicBezTo>
                  <a:cubicBezTo>
                    <a:pt x="62" y="54"/>
                    <a:pt x="54" y="63"/>
                    <a:pt x="43" y="63"/>
                  </a:cubicBezTo>
                  <a:cubicBezTo>
                    <a:pt x="32" y="63"/>
                    <a:pt x="24" y="54"/>
                    <a:pt x="24" y="44"/>
                  </a:cubicBezTo>
                  <a:cubicBezTo>
                    <a:pt x="24" y="33"/>
                    <a:pt x="32" y="24"/>
                    <a:pt x="43" y="24"/>
                  </a:cubicBezTo>
                  <a:close/>
                  <a:moveTo>
                    <a:pt x="29" y="91"/>
                  </a:moveTo>
                  <a:cubicBezTo>
                    <a:pt x="26" y="93"/>
                    <a:pt x="22" y="93"/>
                    <a:pt x="19" y="92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45" y="136"/>
                    <a:pt x="42" y="138"/>
                    <a:pt x="67" y="16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4" y="93"/>
                    <a:pt x="60" y="93"/>
                    <a:pt x="57" y="91"/>
                  </a:cubicBezTo>
                  <a:cubicBezTo>
                    <a:pt x="55" y="97"/>
                    <a:pt x="49" y="101"/>
                    <a:pt x="43" y="101"/>
                  </a:cubicBezTo>
                  <a:cubicBezTo>
                    <a:pt x="37" y="101"/>
                    <a:pt x="31" y="97"/>
                    <a:pt x="29" y="9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1401763" y="1450975"/>
            <a:ext cx="2222500" cy="1870075"/>
            <a:chOff x="2078507" y="2045740"/>
            <a:chExt cx="1441680" cy="1242751"/>
          </a:xfrm>
        </p:grpSpPr>
        <p:sp>
          <p:nvSpPr>
            <p:cNvPr id="27" name="六边形 26"/>
            <p:cNvSpPr/>
            <p:nvPr/>
          </p:nvSpPr>
          <p:spPr bwMode="auto">
            <a:xfrm>
              <a:off x="2078507" y="2045740"/>
              <a:ext cx="1441680" cy="1242751"/>
            </a:xfrm>
            <a:prstGeom prst="hexagon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22547" name="矩形 2"/>
            <p:cNvSpPr>
              <a:spLocks noChangeArrowheads="1"/>
            </p:cNvSpPr>
            <p:nvPr/>
          </p:nvSpPr>
          <p:spPr bwMode="auto">
            <a:xfrm>
              <a:off x="2269777" y="2062848"/>
              <a:ext cx="1155031" cy="1001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zh-CN" sz="1800" b="1">
                <a:latin typeface="仿宋" pitchFamily="49" charset="-122"/>
                <a:ea typeface="仿宋" pitchFamily="49" charset="-122"/>
              </a:endParaRPr>
            </a:p>
            <a:p>
              <a:r>
                <a:rPr lang="zh-CN" altLang="en-US" sz="2000" b="1">
                  <a:latin typeface="宋体" charset="-122"/>
                </a:rPr>
                <a:t>主动学：</a:t>
              </a:r>
              <a:r>
                <a:rPr lang="zh-CN" altLang="zh-CN" sz="1800" b="1">
                  <a:latin typeface="仿宋" pitchFamily="49" charset="-122"/>
                  <a:ea typeface="仿宋" pitchFamily="49" charset="-122"/>
                </a:rPr>
                <a:t>大学生</a:t>
              </a:r>
              <a:r>
                <a:rPr lang="zh-CN" altLang="en-US" sz="1800" b="1">
                  <a:latin typeface="仿宋" pitchFamily="49" charset="-122"/>
                  <a:ea typeface="仿宋" pitchFamily="49" charset="-122"/>
                </a:rPr>
                <a:t>对于人生观和科学知识的需求强烈</a:t>
              </a:r>
              <a:r>
                <a:rPr lang="zh-CN" altLang="zh-CN" sz="1800" b="1">
                  <a:latin typeface="仿宋" pitchFamily="49" charset="-122"/>
                  <a:ea typeface="仿宋" pitchFamily="49" charset="-122"/>
                </a:rPr>
                <a:t>；</a:t>
              </a:r>
              <a:endParaRPr lang="zh-CN" altLang="en-US" sz="1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5260975" y="1938338"/>
            <a:ext cx="2165350" cy="2106612"/>
            <a:chOff x="4771498" y="2342333"/>
            <a:chExt cx="1441680" cy="1242751"/>
          </a:xfrm>
        </p:grpSpPr>
        <p:sp>
          <p:nvSpPr>
            <p:cNvPr id="33" name="六边形 32"/>
            <p:cNvSpPr/>
            <p:nvPr/>
          </p:nvSpPr>
          <p:spPr bwMode="auto">
            <a:xfrm>
              <a:off x="4771498" y="2342333"/>
              <a:ext cx="1441680" cy="1242751"/>
            </a:xfrm>
            <a:prstGeom prst="hexagon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22543" name="矩形 57"/>
            <p:cNvSpPr>
              <a:spLocks noChangeArrowheads="1"/>
            </p:cNvSpPr>
            <p:nvPr/>
          </p:nvSpPr>
          <p:spPr bwMode="auto">
            <a:xfrm>
              <a:off x="4921780" y="2582481"/>
              <a:ext cx="1199155" cy="726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 b="1">
                  <a:latin typeface="仿宋" pitchFamily="49" charset="-122"/>
                  <a:ea typeface="仿宋" pitchFamily="49" charset="-122"/>
                </a:rPr>
                <a:t> </a:t>
              </a:r>
              <a:r>
                <a:rPr lang="zh-CN" altLang="en-US" sz="2000" b="1">
                  <a:latin typeface="宋体" charset="-122"/>
                </a:rPr>
                <a:t>生动学：</a:t>
              </a:r>
              <a:r>
                <a:rPr lang="zh-CN" altLang="en-US" sz="1800" b="1">
                  <a:latin typeface="仿宋" pitchFamily="49" charset="-122"/>
                  <a:ea typeface="仿宋" pitchFamily="49" charset="-122"/>
                </a:rPr>
                <a:t>为大学生的一生奠定</a:t>
              </a:r>
              <a:r>
                <a:rPr lang="zh-CN" altLang="zh-CN" sz="1800" b="1">
                  <a:latin typeface="仿宋" pitchFamily="49" charset="-122"/>
                  <a:ea typeface="仿宋" pitchFamily="49" charset="-122"/>
                </a:rPr>
                <a:t>良好的学习和生活习惯</a:t>
              </a:r>
              <a:endParaRPr lang="zh-CN" altLang="en-US" sz="18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3203575" y="2457450"/>
            <a:ext cx="2232025" cy="2303463"/>
            <a:chOff x="3387062" y="2526130"/>
            <a:chExt cx="1441680" cy="1242751"/>
          </a:xfrm>
        </p:grpSpPr>
        <p:sp>
          <p:nvSpPr>
            <p:cNvPr id="30" name="六边形 29"/>
            <p:cNvSpPr/>
            <p:nvPr/>
          </p:nvSpPr>
          <p:spPr bwMode="auto">
            <a:xfrm>
              <a:off x="3387062" y="2526130"/>
              <a:ext cx="1441680" cy="1242751"/>
            </a:xfrm>
            <a:prstGeom prst="hexagon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prstClr val="white"/>
                  </a:solidFill>
                  <a:latin typeface="微软雅黑"/>
                </a:rPr>
                <a:t>互动</a:t>
              </a:r>
              <a:endParaRPr lang="zh-CN" altLang="en-US" dirty="0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22539" name="矩形 58"/>
            <p:cNvSpPr>
              <a:spLocks noChangeArrowheads="1"/>
            </p:cNvSpPr>
            <p:nvPr/>
          </p:nvSpPr>
          <p:spPr bwMode="auto">
            <a:xfrm>
              <a:off x="3518932" y="2785211"/>
              <a:ext cx="1211473" cy="664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b="1">
                  <a:latin typeface="宋体" charset="-122"/>
                </a:rPr>
                <a:t>互动学：</a:t>
              </a:r>
              <a:r>
                <a:rPr lang="zh-CN" altLang="zh-CN" sz="1800" b="1">
                  <a:latin typeface="仿宋" pitchFamily="49" charset="-122"/>
                  <a:ea typeface="仿宋" pitchFamily="49" charset="-122"/>
                </a:rPr>
                <a:t>教师和学生良性互动，让学生</a:t>
              </a:r>
              <a:r>
                <a:rPr lang="zh-CN" altLang="en-US" sz="1800" b="1">
                  <a:latin typeface="仿宋" pitchFamily="49" charset="-122"/>
                  <a:ea typeface="仿宋" pitchFamily="49" charset="-122"/>
                </a:rPr>
                <a:t>接受</a:t>
              </a:r>
              <a:r>
                <a:rPr lang="zh-CN" altLang="zh-CN" sz="1800" b="1">
                  <a:latin typeface="仿宋" pitchFamily="49" charset="-122"/>
                  <a:ea typeface="仿宋" pitchFamily="49" charset="-122"/>
                </a:rPr>
                <a:t>更</a:t>
              </a:r>
              <a:r>
                <a:rPr lang="zh-CN" altLang="en-US" sz="1800" b="1">
                  <a:latin typeface="仿宋" pitchFamily="49" charset="-122"/>
                  <a:ea typeface="仿宋" pitchFamily="49" charset="-122"/>
                </a:rPr>
                <a:t>多正能量</a:t>
              </a:r>
              <a:r>
                <a:rPr lang="zh-CN" altLang="zh-CN" sz="1800" b="1">
                  <a:latin typeface="仿宋" pitchFamily="49" charset="-122"/>
                  <a:ea typeface="仿宋" pitchFamily="49" charset="-122"/>
                </a:rPr>
                <a:t>；</a:t>
              </a:r>
              <a:endParaRPr lang="zh-CN" altLang="en-US" sz="1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534" name="Text Box 18"/>
          <p:cNvSpPr txBox="1">
            <a:spLocks noChangeArrowheads="1"/>
          </p:cNvSpPr>
          <p:nvPr/>
        </p:nvSpPr>
        <p:spPr bwMode="gray">
          <a:xfrm>
            <a:off x="3197225" y="488950"/>
            <a:ext cx="3422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zh-CN" sz="2400" b="1"/>
              <a:t>好学风</a:t>
            </a:r>
            <a:r>
              <a:rPr lang="zh-CN" altLang="en-US" sz="2400" b="1"/>
              <a:t>的</a:t>
            </a:r>
            <a:r>
              <a:rPr lang="zh-CN" altLang="zh-CN" sz="2400" b="1"/>
              <a:t>标准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8" y="0"/>
            <a:ext cx="7874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6116638" y="219075"/>
            <a:ext cx="2790825" cy="2190750"/>
            <a:chOff x="1729502" y="1220490"/>
            <a:chExt cx="1224296" cy="1055428"/>
          </a:xfrm>
        </p:grpSpPr>
        <p:sp>
          <p:nvSpPr>
            <p:cNvPr id="52" name="六边形 51"/>
            <p:cNvSpPr/>
            <p:nvPr/>
          </p:nvSpPr>
          <p:spPr>
            <a:xfrm>
              <a:off x="1729502" y="1220490"/>
              <a:ext cx="1224296" cy="1055428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622300" dist="317500" dir="2400000" algn="tl" rotWithShape="0">
                <a:srgbClr val="6969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53" name="六边形 52"/>
            <p:cNvSpPr/>
            <p:nvPr/>
          </p:nvSpPr>
          <p:spPr>
            <a:xfrm>
              <a:off x="1729502" y="1220490"/>
              <a:ext cx="1224296" cy="1055428"/>
            </a:xfrm>
            <a:prstGeom prst="hexagon">
              <a:avLst/>
            </a:prstGeom>
            <a:gradFill>
              <a:gsLst>
                <a:gs pos="64000">
                  <a:srgbClr val="F3F3F3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rgbClr val="F9F9F9"/>
                </a:gs>
              </a:gsLst>
              <a:lin ang="2700000" scaled="1"/>
            </a:gradFill>
            <a:ln w="19050"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24584" name="TextBox 88"/>
            <p:cNvSpPr txBox="1">
              <a:spLocks noChangeArrowheads="1"/>
            </p:cNvSpPr>
            <p:nvPr/>
          </p:nvSpPr>
          <p:spPr bwMode="auto">
            <a:xfrm>
              <a:off x="2037083" y="1299228"/>
              <a:ext cx="886380" cy="800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zh-CN" sz="54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立德树人</a:t>
              </a:r>
              <a:endParaRPr lang="en-US" altLang="zh-CN" sz="50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234950"/>
            <a:ext cx="78581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标题 1"/>
          <p:cNvSpPr>
            <a:spLocks noGrp="1"/>
          </p:cNvSpPr>
          <p:nvPr>
            <p:ph type="title"/>
          </p:nvPr>
        </p:nvSpPr>
        <p:spPr bwMode="auto">
          <a:xfrm>
            <a:off x="415925" y="839788"/>
            <a:ext cx="5929313" cy="3243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4000" smtClean="0"/>
              <a:t>习近平总书记指出：</a:t>
            </a:r>
            <a:r>
              <a:rPr lang="en-US" altLang="zh-CN" sz="4000" smtClean="0"/>
              <a:t/>
            </a:r>
            <a:br>
              <a:rPr lang="en-US" altLang="zh-CN" sz="4000" smtClean="0"/>
            </a:br>
            <a:r>
              <a:rPr lang="en-US" altLang="zh-CN" sz="4000" smtClean="0"/>
              <a:t>    </a:t>
            </a:r>
            <a:r>
              <a:rPr lang="zh-CN" altLang="zh-CN" sz="3200" smtClean="0">
                <a:latin typeface="楷体" pitchFamily="49" charset="-122"/>
                <a:ea typeface="楷体" pitchFamily="49" charset="-122"/>
              </a:rPr>
              <a:t>“要坚持把立德树人作为中心环节，把思想政治工作贯穿教育教学全过程，实现全程育人、全方位育人”。</a:t>
            </a:r>
            <a:endParaRPr lang="zh-CN" altLang="en-US" sz="320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141413" y="1609725"/>
            <a:ext cx="1797050" cy="2641600"/>
            <a:chOff x="640110" y="1891027"/>
            <a:chExt cx="1797281" cy="2136642"/>
          </a:xfrm>
        </p:grpSpPr>
        <p:sp>
          <p:nvSpPr>
            <p:cNvPr id="46" name="矩形 45"/>
            <p:cNvSpPr/>
            <p:nvPr/>
          </p:nvSpPr>
          <p:spPr>
            <a:xfrm>
              <a:off x="664173" y="1891027"/>
              <a:ext cx="1773218" cy="34311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080808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40110" y="2258200"/>
              <a:ext cx="1773218" cy="176946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26652" name="文本框 29"/>
            <p:cNvSpPr txBox="1">
              <a:spLocks noChangeArrowheads="1"/>
            </p:cNvSpPr>
            <p:nvPr/>
          </p:nvSpPr>
          <p:spPr bwMode="auto">
            <a:xfrm>
              <a:off x="930644" y="1922171"/>
              <a:ext cx="13426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一</a:t>
              </a:r>
            </a:p>
          </p:txBody>
        </p:sp>
        <p:sp>
          <p:nvSpPr>
            <p:cNvPr id="26653" name="文本框 33"/>
            <p:cNvSpPr txBox="1">
              <a:spLocks noChangeArrowheads="1"/>
            </p:cNvSpPr>
            <p:nvPr/>
          </p:nvSpPr>
          <p:spPr bwMode="auto">
            <a:xfrm>
              <a:off x="764736" y="2300473"/>
              <a:ext cx="1654280" cy="141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/>
              <a:r>
                <a:rPr lang="zh-CN" altLang="zh-CN" sz="1800" b="1">
                  <a:latin typeface="仿宋" pitchFamily="49" charset="-122"/>
                  <a:ea typeface="仿宋" pitchFamily="49" charset="-122"/>
                </a:rPr>
                <a:t>发挥制度的根本性作用，一个好的学生管理办法，能够鼓励大多数同学奋发向上。</a:t>
              </a:r>
              <a:endParaRPr lang="zh-CN" altLang="zh-CN" sz="1800" b="1"/>
            </a:p>
          </p:txBody>
        </p:sp>
      </p:grpSp>
      <p:grpSp>
        <p:nvGrpSpPr>
          <p:cNvPr id="58" name="组合 57"/>
          <p:cNvGrpSpPr>
            <a:grpSpLocks/>
          </p:cNvGrpSpPr>
          <p:nvPr/>
        </p:nvGrpSpPr>
        <p:grpSpPr bwMode="auto">
          <a:xfrm>
            <a:off x="3294063" y="1593850"/>
            <a:ext cx="1868487" cy="2678113"/>
            <a:chOff x="640110" y="1915090"/>
            <a:chExt cx="1778537" cy="2112579"/>
          </a:xfrm>
        </p:grpSpPr>
        <p:sp>
          <p:nvSpPr>
            <p:cNvPr id="59" name="矩形 58"/>
            <p:cNvSpPr/>
            <p:nvPr/>
          </p:nvSpPr>
          <p:spPr>
            <a:xfrm>
              <a:off x="640110" y="1915090"/>
              <a:ext cx="1773218" cy="3431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080808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640110" y="2258200"/>
              <a:ext cx="1773218" cy="176946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26644" name="文本框 29"/>
            <p:cNvSpPr txBox="1">
              <a:spLocks noChangeArrowheads="1"/>
            </p:cNvSpPr>
            <p:nvPr/>
          </p:nvSpPr>
          <p:spPr bwMode="auto">
            <a:xfrm>
              <a:off x="930644" y="1922171"/>
              <a:ext cx="13426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二</a:t>
              </a:r>
            </a:p>
          </p:txBody>
        </p:sp>
        <p:sp>
          <p:nvSpPr>
            <p:cNvPr id="26645" name="文本框 33"/>
            <p:cNvSpPr txBox="1">
              <a:spLocks noChangeArrowheads="1"/>
            </p:cNvSpPr>
            <p:nvPr/>
          </p:nvSpPr>
          <p:spPr bwMode="auto">
            <a:xfrm>
              <a:off x="704672" y="2296506"/>
              <a:ext cx="1713975" cy="1383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/>
              <a:r>
                <a:rPr lang="zh-CN" altLang="zh-CN" sz="1800" b="1">
                  <a:latin typeface="仿宋" pitchFamily="49" charset="-122"/>
                  <a:ea typeface="仿宋" pitchFamily="49" charset="-122"/>
                </a:rPr>
                <a:t>发挥老师的引领作用，一个好的老师就像一</a:t>
              </a:r>
              <a:r>
                <a:rPr lang="zh-CN" altLang="en-US" sz="1800" b="1">
                  <a:latin typeface="仿宋" pitchFamily="49" charset="-122"/>
                  <a:ea typeface="仿宋" pitchFamily="49" charset="-122"/>
                </a:rPr>
                <a:t>个火炬手</a:t>
              </a:r>
              <a:r>
                <a:rPr lang="zh-CN" altLang="zh-CN" sz="1800" b="1">
                  <a:latin typeface="仿宋" pitchFamily="49" charset="-122"/>
                  <a:ea typeface="仿宋" pitchFamily="49" charset="-122"/>
                </a:rPr>
                <a:t>，要善于成为大学生的好朋友</a:t>
              </a:r>
              <a:r>
                <a:rPr lang="zh-CN" altLang="en-US" sz="1800" b="1">
                  <a:latin typeface="仿宋" pitchFamily="49" charset="-122"/>
                  <a:ea typeface="仿宋" pitchFamily="49" charset="-122"/>
                </a:rPr>
                <a:t>。</a:t>
              </a:r>
              <a:endParaRPr lang="zh-CN" altLang="zh-CN" sz="1800" b="1"/>
            </a:p>
          </p:txBody>
        </p:sp>
      </p:grpSp>
      <p:grpSp>
        <p:nvGrpSpPr>
          <p:cNvPr id="63" name="组合 62"/>
          <p:cNvGrpSpPr>
            <a:grpSpLocks/>
          </p:cNvGrpSpPr>
          <p:nvPr/>
        </p:nvGrpSpPr>
        <p:grpSpPr bwMode="auto">
          <a:xfrm>
            <a:off x="5399088" y="1595438"/>
            <a:ext cx="2020887" cy="2674937"/>
            <a:chOff x="640110" y="1804737"/>
            <a:chExt cx="1817325" cy="2118658"/>
          </a:xfrm>
        </p:grpSpPr>
        <p:sp>
          <p:nvSpPr>
            <p:cNvPr id="64" name="矩形 63"/>
            <p:cNvSpPr/>
            <p:nvPr/>
          </p:nvSpPr>
          <p:spPr>
            <a:xfrm>
              <a:off x="640110" y="1804737"/>
              <a:ext cx="1773218" cy="60157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080808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648131" y="2153926"/>
              <a:ext cx="1773218" cy="176946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26636" name="文本框 29"/>
            <p:cNvSpPr txBox="1">
              <a:spLocks noChangeArrowheads="1"/>
            </p:cNvSpPr>
            <p:nvPr/>
          </p:nvSpPr>
          <p:spPr bwMode="auto">
            <a:xfrm>
              <a:off x="906580" y="1849982"/>
              <a:ext cx="13426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三</a:t>
              </a:r>
            </a:p>
          </p:txBody>
        </p:sp>
        <p:sp>
          <p:nvSpPr>
            <p:cNvPr id="26637" name="文本框 33"/>
            <p:cNvSpPr txBox="1">
              <a:spLocks noChangeArrowheads="1"/>
            </p:cNvSpPr>
            <p:nvPr/>
          </p:nvSpPr>
          <p:spPr bwMode="auto">
            <a:xfrm>
              <a:off x="746936" y="2185455"/>
              <a:ext cx="1710499" cy="1390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/>
              <a:r>
                <a:rPr lang="zh-CN" altLang="zh-CN" sz="1800" b="1">
                  <a:latin typeface="仿宋" pitchFamily="49" charset="-122"/>
                  <a:ea typeface="仿宋" pitchFamily="49" charset="-122"/>
                </a:rPr>
                <a:t>发挥平台</a:t>
              </a:r>
              <a:r>
                <a:rPr lang="zh-CN" altLang="en-US" sz="1800" b="1">
                  <a:latin typeface="仿宋" pitchFamily="49" charset="-122"/>
                  <a:ea typeface="仿宋" pitchFamily="49" charset="-122"/>
                </a:rPr>
                <a:t>的锻炼</a:t>
              </a:r>
              <a:r>
                <a:rPr lang="zh-CN" altLang="zh-CN" sz="1800" b="1">
                  <a:latin typeface="仿宋" pitchFamily="49" charset="-122"/>
                  <a:ea typeface="仿宋" pitchFamily="49" charset="-122"/>
                </a:rPr>
                <a:t>作用，</a:t>
              </a:r>
              <a:r>
                <a:rPr lang="zh-CN" altLang="en-US" sz="1800" b="1">
                  <a:latin typeface="仿宋" pitchFamily="49" charset="-122"/>
                  <a:ea typeface="仿宋" pitchFamily="49" charset="-122"/>
                </a:rPr>
                <a:t>要提供</a:t>
              </a:r>
              <a:r>
                <a:rPr lang="zh-CN" altLang="zh-CN" sz="1800" b="1">
                  <a:latin typeface="仿宋" pitchFamily="49" charset="-122"/>
                  <a:ea typeface="仿宋" pitchFamily="49" charset="-122"/>
                </a:rPr>
                <a:t>创新创业</a:t>
              </a:r>
              <a:r>
                <a:rPr lang="zh-CN" altLang="en-US" sz="1800" b="1">
                  <a:latin typeface="仿宋" pitchFamily="49" charset="-122"/>
                  <a:ea typeface="仿宋" pitchFamily="49" charset="-122"/>
                </a:rPr>
                <a:t>和志愿活动的大舞台，</a:t>
              </a:r>
              <a:r>
                <a:rPr lang="zh-CN" altLang="zh-CN" sz="1800" b="1">
                  <a:latin typeface="仿宋" pitchFamily="49" charset="-122"/>
                  <a:ea typeface="仿宋" pitchFamily="49" charset="-122"/>
                </a:rPr>
                <a:t>真正为大学生</a:t>
              </a:r>
              <a:r>
                <a:rPr lang="zh-CN" altLang="en-US" sz="1800" b="1">
                  <a:latin typeface="仿宋" pitchFamily="49" charset="-122"/>
                  <a:ea typeface="仿宋" pitchFamily="49" charset="-122"/>
                </a:rPr>
                <a:t>成才提供广阔空间</a:t>
              </a:r>
              <a:r>
                <a:rPr lang="zh-CN" altLang="zh-CN" sz="1800" b="1">
                  <a:latin typeface="仿宋" pitchFamily="49" charset="-122"/>
                  <a:ea typeface="仿宋" pitchFamily="49" charset="-122"/>
                </a:rPr>
                <a:t>。</a:t>
              </a:r>
              <a:endParaRPr lang="zh-CN" altLang="zh-CN" sz="1800" b="1"/>
            </a:p>
          </p:txBody>
        </p:sp>
      </p:grpSp>
      <p:sp>
        <p:nvSpPr>
          <p:cNvPr id="26628" name="Text Box 18"/>
          <p:cNvSpPr txBox="1">
            <a:spLocks noChangeArrowheads="1"/>
          </p:cNvSpPr>
          <p:nvPr/>
        </p:nvSpPr>
        <p:spPr bwMode="gray">
          <a:xfrm>
            <a:off x="3162300" y="677863"/>
            <a:ext cx="20589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zh-CN" altLang="zh-CN" sz="2800" b="1">
                <a:latin typeface="仿宋" pitchFamily="49" charset="-122"/>
                <a:ea typeface="仿宋" pitchFamily="49" charset="-122"/>
              </a:rPr>
              <a:t>三个好做法</a:t>
            </a:r>
            <a:endParaRPr lang="zh-CN" altLang="zh-CN" sz="2800" b="1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228600"/>
            <a:ext cx="7874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210"/>
          <p:cNvSpPr txBox="1">
            <a:spLocks noChangeArrowheads="1"/>
          </p:cNvSpPr>
          <p:nvPr/>
        </p:nvSpPr>
        <p:spPr bwMode="auto">
          <a:xfrm>
            <a:off x="1757363" y="4367213"/>
            <a:ext cx="17684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spAutoFit/>
          </a:bodyPr>
          <a:lstStyle/>
          <a:p>
            <a:r>
              <a:rPr lang="zh-CN" altLang="en-US" b="1">
                <a:solidFill>
                  <a:srgbClr val="0070C0"/>
                </a:solidFill>
                <a:latin typeface="宋体" charset="-122"/>
              </a:rPr>
              <a:t>良好的学风</a:t>
            </a:r>
            <a:endParaRPr lang="en-US" altLang="zh-CN" b="1">
              <a:solidFill>
                <a:srgbClr val="0070C0"/>
              </a:solidFill>
              <a:latin typeface="宋体" charset="-122"/>
            </a:endParaRPr>
          </a:p>
        </p:txBody>
      </p:sp>
      <p:pic>
        <p:nvPicPr>
          <p:cNvPr id="41" name="图片 40" descr="QQ图片201805132032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1638300"/>
            <a:ext cx="3490913" cy="2582863"/>
          </a:xfrm>
          <a:prstGeom prst="rect">
            <a:avLst/>
          </a:prstGeom>
          <a:ln w="31750" cmpd="sng">
            <a:solidFill>
              <a:schemeClr val="accent5"/>
            </a:solidFill>
          </a:ln>
        </p:spPr>
      </p:pic>
      <p:pic>
        <p:nvPicPr>
          <p:cNvPr id="42" name="图片 41" descr="QQ图片201805132032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13" y="1665288"/>
            <a:ext cx="3794125" cy="2525712"/>
          </a:xfrm>
          <a:prstGeom prst="rect">
            <a:avLst/>
          </a:prstGeom>
          <a:ln w="31750" cmpd="sng">
            <a:solidFill>
              <a:schemeClr val="accent5"/>
            </a:solidFill>
          </a:ln>
        </p:spPr>
      </p:pic>
      <p:sp>
        <p:nvSpPr>
          <p:cNvPr id="28676" name="矩形 1"/>
          <p:cNvSpPr>
            <a:spLocks noChangeArrowheads="1"/>
          </p:cNvSpPr>
          <p:nvPr/>
        </p:nvSpPr>
        <p:spPr bwMode="auto">
          <a:xfrm>
            <a:off x="5999163" y="4343400"/>
            <a:ext cx="1082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70C0"/>
                </a:solidFill>
                <a:latin typeface="宋体" charset="-122"/>
              </a:rPr>
              <a:t>健康的成长</a:t>
            </a:r>
            <a:endParaRPr lang="en-US" altLang="zh-CN" b="1">
              <a:solidFill>
                <a:srgbClr val="0070C0"/>
              </a:solidFill>
              <a:latin typeface="宋体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8" y="125413"/>
            <a:ext cx="7874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标题 2"/>
          <p:cNvSpPr>
            <a:spLocks noGrp="1"/>
          </p:cNvSpPr>
          <p:nvPr>
            <p:ph type="title"/>
          </p:nvPr>
        </p:nvSpPr>
        <p:spPr bwMode="auto">
          <a:xfrm>
            <a:off x="1414463" y="376238"/>
            <a:ext cx="7886700" cy="993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2800" b="1" smtClean="0">
                <a:latin typeface="宋体" charset="-122"/>
                <a:ea typeface="宋体" charset="-122"/>
              </a:rPr>
              <a:t>这就是我们希望看到的场景</a:t>
            </a:r>
            <a:r>
              <a:rPr lang="en-US" altLang="zh-CN" sz="2800" b="1" smtClean="0">
                <a:latin typeface="宋体" charset="-122"/>
                <a:ea typeface="宋体" charset="-122"/>
              </a:rPr>
              <a:t>:</a:t>
            </a:r>
            <a:br>
              <a:rPr lang="en-US" altLang="zh-CN" sz="2800" b="1" smtClean="0">
                <a:latin typeface="宋体" charset="-122"/>
                <a:ea typeface="宋体" charset="-122"/>
              </a:rPr>
            </a:br>
            <a:r>
              <a:rPr lang="en-US" altLang="zh-CN" sz="2800" b="1" smtClean="0">
                <a:latin typeface="宋体" charset="-122"/>
                <a:ea typeface="宋体" charset="-122"/>
              </a:rPr>
              <a:t>         </a:t>
            </a:r>
            <a:r>
              <a:rPr lang="zh-CN" altLang="en-US" sz="2800" b="1" smtClean="0">
                <a:latin typeface="宋体" charset="-122"/>
                <a:ea typeface="宋体" charset="-122"/>
              </a:rPr>
              <a:t>求知若渴，活泼清新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88"/>
          <p:cNvSpPr txBox="1">
            <a:spLocks noChangeArrowheads="1"/>
          </p:cNvSpPr>
          <p:nvPr/>
        </p:nvSpPr>
        <p:spPr bwMode="auto">
          <a:xfrm>
            <a:off x="2690813" y="1566863"/>
            <a:ext cx="3670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CN" altLang="en-US" sz="50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感谢聆听！</a:t>
            </a:r>
            <a:endParaRPr lang="en-US" altLang="zh-CN" sz="5000" b="1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725" y="428625"/>
            <a:ext cx="7874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自定义 3366">
      <a:dk1>
        <a:srgbClr val="080808"/>
      </a:dk1>
      <a:lt1>
        <a:sysClr val="window" lastClr="FFFFFF"/>
      </a:lt1>
      <a:dk2>
        <a:srgbClr val="BD0000"/>
      </a:dk2>
      <a:lt2>
        <a:srgbClr val="9E0000"/>
      </a:lt2>
      <a:accent1>
        <a:srgbClr val="080808"/>
      </a:accent1>
      <a:accent2>
        <a:srgbClr val="080808"/>
      </a:accent2>
      <a:accent3>
        <a:srgbClr val="080808"/>
      </a:accent3>
      <a:accent4>
        <a:srgbClr val="08080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bg1"/>
            </a:gs>
            <a:gs pos="100000">
              <a:srgbClr val="DDDEDD"/>
            </a:gs>
          </a:gsLst>
          <a:lin ang="6000000" scaled="0"/>
          <a:tileRect/>
        </a:gradFill>
        <a:ln w="28575">
          <a:solidFill>
            <a:schemeClr val="bg1"/>
          </a:solidFill>
        </a:ln>
        <a:effectLst>
          <a:outerShdw blurRad="279400" dist="254000" dir="8100000" algn="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451</Words>
  <Application>Microsoft Office PowerPoint</Application>
  <PresentationFormat>全屏显示(16:9)</PresentationFormat>
  <Paragraphs>44</Paragraphs>
  <Slides>9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10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微软雅黑</vt:lpstr>
      <vt:lpstr>宋体</vt:lpstr>
      <vt:lpstr>Arial Black</vt:lpstr>
      <vt:lpstr>Calibri</vt:lpstr>
      <vt:lpstr>华文行楷</vt:lpstr>
      <vt:lpstr>仿宋</vt:lpstr>
      <vt:lpstr>楷体</vt:lpstr>
      <vt:lpstr>第一PPT，www.1ppt.com</vt:lpstr>
      <vt:lpstr>第一PPT，www.1ppt.com</vt:lpstr>
      <vt:lpstr>第一PPT，www.1ppt.com</vt:lpstr>
      <vt:lpstr>第一PPT，www.1ppt.com</vt:lpstr>
      <vt:lpstr>第一PPT，www.1ppt.com</vt:lpstr>
      <vt:lpstr>第一PPT，www.1ppt.com</vt:lpstr>
      <vt:lpstr>第一PPT，www.1ppt.com</vt:lpstr>
      <vt:lpstr>第一PPT，www.1ppt.com</vt:lpstr>
      <vt:lpstr>第一PPT，www.1ppt.com</vt:lpstr>
      <vt:lpstr>第一PPT，www.1ppt.com</vt:lpstr>
      <vt:lpstr>幻灯片 1</vt:lpstr>
      <vt:lpstr>幻灯片 2</vt:lpstr>
      <vt:lpstr>幻灯片 3</vt:lpstr>
      <vt:lpstr>幻灯片 4</vt:lpstr>
      <vt:lpstr>幻灯片 5</vt:lpstr>
      <vt:lpstr>习近平总书记指出：     “要坚持把立德树人作为中心环节，把思想政治工作贯穿教育教学全过程，实现全程育人、全方位育人”。</vt:lpstr>
      <vt:lpstr>幻灯片 7</vt:lpstr>
      <vt:lpstr>这就是我们希望看到的场景:          求知若渴，活泼清新</vt:lpstr>
      <vt:lpstr>幻灯片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红色微立体工作总结</dc:title>
  <dc:creator>第一PPT</dc:creator>
  <cp:keywords>www.1ppt.com</cp:keywords>
  <cp:lastModifiedBy>apple</cp:lastModifiedBy>
  <cp:revision>391</cp:revision>
  <dcterms:created xsi:type="dcterms:W3CDTF">2014-07-15T12:53:52Z</dcterms:created>
  <dcterms:modified xsi:type="dcterms:W3CDTF">2018-05-14T09:31:35Z</dcterms:modified>
</cp:coreProperties>
</file>