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545" r:id="rId3"/>
    <p:sldId id="546" r:id="rId5"/>
    <p:sldId id="680" r:id="rId6"/>
    <p:sldId id="393" r:id="rId7"/>
    <p:sldId id="733" r:id="rId8"/>
    <p:sldId id="786" r:id="rId9"/>
    <p:sldId id="821" r:id="rId10"/>
    <p:sldId id="820" r:id="rId11"/>
    <p:sldId id="778" r:id="rId12"/>
    <p:sldId id="688" r:id="rId13"/>
    <p:sldId id="784" r:id="rId14"/>
    <p:sldId id="822" r:id="rId15"/>
    <p:sldId id="823" r:id="rId16"/>
    <p:sldId id="813" r:id="rId17"/>
    <p:sldId id="838" r:id="rId18"/>
    <p:sldId id="824" r:id="rId19"/>
    <p:sldId id="826" r:id="rId20"/>
    <p:sldId id="828" r:id="rId21"/>
    <p:sldId id="832" r:id="rId22"/>
    <p:sldId id="836" r:id="rId23"/>
    <p:sldId id="442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9134" autoAdjust="0"/>
  </p:normalViewPr>
  <p:slideViewPr>
    <p:cSldViewPr>
      <p:cViewPr>
        <p:scale>
          <a:sx n="66" d="100"/>
          <a:sy n="66" d="100"/>
        </p:scale>
        <p:origin x="-716" y="-296"/>
      </p:cViewPr>
      <p:guideLst>
        <p:guide orient="horz" pos="1568"/>
        <p:guide orient="horz" pos="2588"/>
        <p:guide orient="horz" pos="2832"/>
        <p:guide orient="horz" pos="3206"/>
        <p:guide orient="horz" pos="2191"/>
        <p:guide orient="horz" pos="2414"/>
        <p:guide orient="horz" pos="925"/>
        <p:guide orient="horz" pos="2240"/>
        <p:guide pos="2804"/>
        <p:guide pos="5795"/>
        <p:guide pos="3934"/>
        <p:guide pos="3133"/>
        <p:guide pos="3404"/>
        <p:guide pos="2252"/>
        <p:guide pos="5011"/>
        <p:guide pos="4692"/>
        <p:guide pos="3022"/>
        <p:guide pos="4533"/>
        <p:guide pos="17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218"/>
    </p:cViewPr>
  </p:sorterViewPr>
  <p:notesViewPr>
    <p:cSldViewPr showGuides="1">
      <p:cViewPr varScale="1">
        <p:scale>
          <a:sx n="54" d="100"/>
          <a:sy n="54" d="100"/>
        </p:scale>
        <p:origin x="-2928" y="-84"/>
      </p:cViewPr>
      <p:guideLst>
        <p:guide orient="horz" pos="2789"/>
        <p:guide pos="21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5EEFF-2679-467A-B247-40FD39B65F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xb\Desktop\53bf653e36a0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3316"/>
            <a:ext cx="724366" cy="64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23478"/>
            <a:ext cx="4577302" cy="5762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741199" y="320338"/>
            <a:ext cx="2387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baseline="0" dirty="0" smtClean="0">
                <a:solidFill>
                  <a:schemeClr val="accent1"/>
                </a:solidFill>
                <a:latin typeface="+mj-ea"/>
                <a:ea typeface="+mj-ea"/>
              </a:rPr>
              <a:t>提升 </a:t>
            </a:r>
            <a:r>
              <a:rPr lang="zh-CN" altLang="en-US" b="1" baseline="0" dirty="0" smtClean="0">
                <a:solidFill>
                  <a:schemeClr val="tx1"/>
                </a:solidFill>
                <a:latin typeface="+mj-ea"/>
                <a:ea typeface="+mj-ea"/>
              </a:rPr>
              <a:t>组织力</a:t>
            </a:r>
            <a:endParaRPr lang="zh-CN" altLang="en-US" b="1" baseline="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7702077" y="3874246"/>
            <a:ext cx="1489322" cy="1372117"/>
            <a:chOff x="7380312" y="3661726"/>
            <a:chExt cx="1799578" cy="1657956"/>
          </a:xfrm>
        </p:grpSpPr>
        <p:pic>
          <p:nvPicPr>
            <p:cNvPr id="17" name="Picture 3" descr="G:\2016我图\两会\ooopic_10194892_b0c64675b11c678cafbc\00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80312" y="4623062"/>
              <a:ext cx="1209630" cy="62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56495" y="3661726"/>
              <a:ext cx="823395" cy="16579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矩形 1"/>
          <p:cNvSpPr/>
          <p:nvPr userDrawn="1"/>
        </p:nvSpPr>
        <p:spPr>
          <a:xfrm>
            <a:off x="0" y="843558"/>
            <a:ext cx="5796136" cy="72008"/>
          </a:xfrm>
          <a:prstGeom prst="rect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 userDrawn="1"/>
        </p:nvSpPr>
        <p:spPr>
          <a:xfrm>
            <a:off x="0" y="0"/>
            <a:ext cx="9143999" cy="5143500"/>
          </a:xfrm>
          <a:custGeom>
            <a:avLst/>
            <a:gdLst/>
            <a:ahLst/>
            <a:cxnLst/>
            <a:rect l="l" t="t" r="r" b="b"/>
            <a:pathLst>
              <a:path w="9143999" h="5143500">
                <a:moveTo>
                  <a:pt x="0" y="4083918"/>
                </a:moveTo>
                <a:lnTo>
                  <a:pt x="9143999" y="4083918"/>
                </a:lnTo>
                <a:lnTo>
                  <a:pt x="9143999" y="5143500"/>
                </a:lnTo>
                <a:lnTo>
                  <a:pt x="0" y="5143500"/>
                </a:ln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1851670"/>
                </a:lnTo>
                <a:lnTo>
                  <a:pt x="0" y="1851670"/>
                </a:lnTo>
                <a:close/>
              </a:path>
            </a:pathLst>
          </a:custGeom>
          <a:solidFill>
            <a:schemeClr val="accent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58" name="组合 57"/>
          <p:cNvGrpSpPr/>
          <p:nvPr userDrawn="1"/>
        </p:nvGrpSpPr>
        <p:grpSpPr>
          <a:xfrm>
            <a:off x="6778226" y="3037632"/>
            <a:ext cx="2519658" cy="2321368"/>
            <a:chOff x="7380312" y="3661726"/>
            <a:chExt cx="1799578" cy="1657956"/>
          </a:xfrm>
        </p:grpSpPr>
        <p:pic>
          <p:nvPicPr>
            <p:cNvPr id="59" name="Picture 3" descr="G:\2016我图\两会\ooopic_10194892_b0c64675b11c678cafbc\002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80312" y="4623062"/>
              <a:ext cx="1209630" cy="62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图片 5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56495" y="3661726"/>
              <a:ext cx="823395" cy="16579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3" name="文本框 36"/>
          <p:cNvSpPr txBox="1"/>
          <p:nvPr userDrawn="1"/>
        </p:nvSpPr>
        <p:spPr>
          <a:xfrm>
            <a:off x="1955800" y="361950"/>
            <a:ext cx="7000875" cy="13830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    </a:t>
            </a:r>
            <a:r>
              <a:rPr lang="zh-CN" alt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基于    </a:t>
            </a:r>
            <a:r>
              <a:rPr lang="zh-CN" alt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组织力提升</a:t>
            </a:r>
            <a:endParaRPr lang="zh-CN" altLang="en-US" sz="3600" b="1" dirty="0" smtClean="0">
              <a:solidFill>
                <a:schemeClr val="accent2">
                  <a:lumMod val="40000"/>
                  <a:lumOff val="60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40000"/>
              </a:lnSpc>
            </a:pPr>
            <a:r>
              <a:rPr lang="zh-CN" alt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                                        的高职院校教师党支部建设研究</a:t>
            </a:r>
            <a:endParaRPr lang="zh-CN" altLang="en-US" sz="2400" b="1" dirty="0" smtClean="0">
              <a:solidFill>
                <a:schemeClr val="accent2">
                  <a:lumMod val="40000"/>
                  <a:lumOff val="6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6" name="Picture 3" descr="C:\Users\xb\Desktop\53bf653e36a06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1756"/>
            <a:ext cx="1169437" cy="103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7884368" y="522426"/>
            <a:ext cx="1259632" cy="720000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0" hasCustomPrompt="1"/>
          </p:nvPr>
        </p:nvSpPr>
        <p:spPr>
          <a:xfrm>
            <a:off x="7918078" y="449832"/>
            <a:ext cx="1192213" cy="865188"/>
          </a:xfrm>
        </p:spPr>
        <p:txBody>
          <a:bodyPr anchor="ctr" anchorCtr="0"/>
          <a:lstStyle>
            <a:lvl1pPr marL="0" indent="0" algn="ctr">
              <a:buNone/>
              <a:defRPr sz="4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6778226" y="3037632"/>
            <a:ext cx="2519658" cy="2321368"/>
            <a:chOff x="7380312" y="3661726"/>
            <a:chExt cx="1799578" cy="1657956"/>
          </a:xfrm>
        </p:grpSpPr>
        <p:pic>
          <p:nvPicPr>
            <p:cNvPr id="29" name="Picture 3" descr="G:\2016我图\两会\ooopic_10194892_b0c64675b11c678cafbc\002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80312" y="4623062"/>
              <a:ext cx="1209630" cy="62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56495" y="3661726"/>
              <a:ext cx="823395" cy="16579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矩形 13"/>
          <p:cNvSpPr/>
          <p:nvPr userDrawn="1"/>
        </p:nvSpPr>
        <p:spPr>
          <a:xfrm>
            <a:off x="0" y="0"/>
            <a:ext cx="3877712" cy="51435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Picture 3" descr="C:\Users\xb\Desktop\53bf653e36a06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" y="882426"/>
            <a:ext cx="1073786" cy="9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31"/>
          <p:cNvSpPr txBox="1"/>
          <p:nvPr userDrawn="1"/>
        </p:nvSpPr>
        <p:spPr>
          <a:xfrm>
            <a:off x="5" y="2499811"/>
            <a:ext cx="37296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《基于组织力提升的高职院校教师党支部建设研究》</a:t>
            </a:r>
            <a:endParaRPr lang="zh-CN" altLang="en-US" sz="20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15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15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4" grpId="0" build="p">
            <p:tmplLst>
              <p:tmpl lvl="1">
                <p:tnLst>
                  <p:par>
                    <p:cTn presetID="2" presetClass="entr" presetSubtype="2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500" fill="hold"/>
                            <p:tgtEl>
                              <p:spTgt spid="2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500" fill="hold"/>
                            <p:tgtEl>
                              <p:spTgt spid="2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4" grpId="0" build="p">
            <p:tmplLst>
              <p:tmpl lvl="1">
                <p:tnLst>
                  <p:par>
                    <p:cTn presetID="2" presetClass="entr" presetSubtype="2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500" fill="hold"/>
                            <p:tgtEl>
                              <p:spTgt spid="2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500" fill="hold"/>
                            <p:tgtEl>
                              <p:spTgt spid="2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/>
        </p:nvGrpSpPr>
        <p:grpSpPr>
          <a:xfrm>
            <a:off x="6778226" y="3037632"/>
            <a:ext cx="2519658" cy="2321368"/>
            <a:chOff x="7380312" y="3661726"/>
            <a:chExt cx="1799578" cy="1657956"/>
          </a:xfrm>
        </p:grpSpPr>
        <p:pic>
          <p:nvPicPr>
            <p:cNvPr id="27" name="Picture 3" descr="G:\2016我图\两会\ooopic_10194892_b0c64675b11c678cafbc\002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80312" y="4623062"/>
              <a:ext cx="1209630" cy="62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图片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56495" y="3661726"/>
              <a:ext cx="823395" cy="16579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矩形 21"/>
          <p:cNvSpPr/>
          <p:nvPr userDrawn="1"/>
        </p:nvSpPr>
        <p:spPr>
          <a:xfrm>
            <a:off x="0" y="0"/>
            <a:ext cx="3877712" cy="51435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Picture 3" descr="C:\Users\xb\Desktop\53bf653e36a06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8" y="574612"/>
            <a:ext cx="1073786" cy="9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31"/>
          <p:cNvSpPr txBox="1"/>
          <p:nvPr userDrawn="1"/>
        </p:nvSpPr>
        <p:spPr>
          <a:xfrm>
            <a:off x="-13965" y="2499811"/>
            <a:ext cx="37296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《基于组织力提升的高职院校教师党支部建设研究》</a:t>
            </a:r>
            <a:endParaRPr lang="zh-CN" altLang="en-US" sz="20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BC28-035E-4F83-BEFB-4008EC0A49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8614-3207-43C2-BECA-4696776C41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-5114" y="0"/>
            <a:ext cx="9144000" cy="2931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Picture 3" descr="C:\Users\xb\Desktop\53bf653e36a06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21"/>
            <a:ext cx="1584176" cy="140458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组合 29"/>
          <p:cNvGrpSpPr/>
          <p:nvPr/>
        </p:nvGrpSpPr>
        <p:grpSpPr>
          <a:xfrm>
            <a:off x="5980013" y="2689361"/>
            <a:ext cx="3219829" cy="2674522"/>
            <a:chOff x="5980013" y="2689361"/>
            <a:chExt cx="3219829" cy="2674522"/>
          </a:xfrm>
        </p:grpSpPr>
        <p:pic>
          <p:nvPicPr>
            <p:cNvPr id="31" name="Picture 3" descr="G:\2016我图\两会\ooopic_10194892_b0c64675b11c678cafbc\0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80013" y="4309424"/>
              <a:ext cx="2160686" cy="1003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29063" y="2689361"/>
              <a:ext cx="1470779" cy="26745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TextBox 3"/>
          <p:cNvSpPr txBox="1"/>
          <p:nvPr/>
        </p:nvSpPr>
        <p:spPr>
          <a:xfrm>
            <a:off x="2146935" y="3221355"/>
            <a:ext cx="643826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李晓璐</a:t>
            </a:r>
            <a:endParaRPr lang="zh-CN" altLang="zh-CN" sz="2800" b="1" dirty="0" smtClean="0">
              <a:solidFill>
                <a:schemeClr val="accent1"/>
              </a:solidFill>
            </a:endParaRPr>
          </a:p>
          <a:p>
            <a:pPr algn="ctr">
              <a:buClrTx/>
              <a:buSzTx/>
              <a:buFontTx/>
            </a:pPr>
            <a:endParaRPr lang="zh-CN" altLang="zh-CN" b="1" dirty="0" smtClean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4030" y="805180"/>
            <a:ext cx="72040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基于组织力提升</a:t>
            </a:r>
            <a:endParaRPr lang="zh-CN" altLang="en-US" sz="48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zh-CN" alt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的高职院校教师党支部建设研究</a:t>
            </a:r>
            <a:endParaRPr lang="zh-CN" altLang="en-US" sz="36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4645" y="2155190"/>
            <a:ext cx="3817620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中共教育部党组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8144"/>
            <a:ext cx="9144000" cy="9933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3" descr="G:\2016我图\两会\ooopic_10194892_b0c64675b11c678cafbc\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0013" y="4309424"/>
            <a:ext cx="216068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9063" y="2689361"/>
            <a:ext cx="1470779" cy="267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758190" y="599440"/>
            <a:ext cx="73825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2060"/>
                </a:solidFill>
                <a:latin typeface="+mj-ea"/>
                <a:cs typeface="+mn-ea"/>
                <a:sym typeface="+mn-lt"/>
              </a:rPr>
              <a:t>新时代高职院校教师党支部组织力提升中</a:t>
            </a:r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cs typeface="+mn-ea"/>
                <a:sym typeface="+mn-lt"/>
              </a:rPr>
              <a:t>存在的问题</a:t>
            </a:r>
            <a:endParaRPr lang="zh-CN" altLang="en-US" sz="2400" b="1" dirty="0" smtClean="0">
              <a:solidFill>
                <a:schemeClr val="accent1"/>
              </a:solidFill>
              <a:latin typeface="+mj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1041598" y="1059582"/>
            <a:ext cx="7060804" cy="72008"/>
          </a:xfrm>
          <a:prstGeom prst="rect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 descr="ti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0" y="1468120"/>
            <a:ext cx="3343910" cy="13049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80110" y="2917190"/>
            <a:ext cx="7132320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60000"/>
              </a:lnSpc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《关于加强新形势下高校教师党支部建设的意见》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  <a:p>
            <a:pPr algn="l">
              <a:lnSpc>
                <a:spcPct val="160000"/>
              </a:lnSpc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《关于高校教师党支部书记“双带头人”培育工程的实施意见》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19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87985" y="312420"/>
            <a:ext cx="5621655" cy="575945"/>
          </a:xfrm>
        </p:spPr>
        <p:txBody>
          <a:bodyPr/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新时代高职院校教师党支部组织力提升中存在的问题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grpSp>
        <p:nvGrpSpPr>
          <p:cNvPr id="14" name="组合 22"/>
          <p:cNvGrpSpPr/>
          <p:nvPr/>
        </p:nvGrpSpPr>
        <p:grpSpPr>
          <a:xfrm>
            <a:off x="107504" y="988586"/>
            <a:ext cx="8137681" cy="792088"/>
            <a:chOff x="2233277" y="2724634"/>
            <a:chExt cx="8804715" cy="844789"/>
          </a:xfrm>
        </p:grpSpPr>
        <p:sp>
          <p:nvSpPr>
            <p:cNvPr id="15" name="矩形 14"/>
            <p:cNvSpPr/>
            <p:nvPr/>
          </p:nvSpPr>
          <p:spPr>
            <a:xfrm>
              <a:off x="2233277" y="2944189"/>
              <a:ext cx="8804715" cy="625234"/>
            </a:xfrm>
            <a:prstGeom prst="rect">
              <a:avLst/>
            </a:prstGeom>
            <a:noFill/>
            <a:ln w="19050">
              <a:solidFill>
                <a:srgbClr val="CB0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536733" y="2724634"/>
              <a:ext cx="509286" cy="509286"/>
            </a:xfrm>
            <a:prstGeom prst="rect">
              <a:avLst/>
            </a:prstGeom>
            <a:solidFill>
              <a:srgbClr val="CB0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3068730" y="2963703"/>
              <a:ext cx="7589842" cy="48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政治方向引领</a:t>
              </a:r>
              <a:r>
                <a:rPr dirty="0">
                  <a:solidFill>
                    <a:srgbClr val="292929"/>
                  </a:solidFill>
                </a:rPr>
                <a:t>不明确    </a:t>
              </a:r>
              <a:r>
                <a:rPr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向心凝聚力</a:t>
              </a:r>
              <a:r>
                <a:rPr dirty="0">
                  <a:solidFill>
                    <a:srgbClr val="292929"/>
                  </a:solidFill>
                </a:rPr>
                <a:t>相对弱化    </a:t>
              </a:r>
              <a:r>
                <a:rPr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引擎动力发力</a:t>
              </a:r>
              <a:r>
                <a:rPr dirty="0">
                  <a:solidFill>
                    <a:srgbClr val="292929"/>
                  </a:solidFill>
                </a:rPr>
                <a:t>不足     </a:t>
              </a:r>
              <a:endParaRPr dirty="0">
                <a:solidFill>
                  <a:srgbClr val="292929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7503" y="1873256"/>
            <a:ext cx="8137525" cy="3160395"/>
            <a:chOff x="107503" y="2303786"/>
            <a:chExt cx="8137525" cy="3160395"/>
          </a:xfrm>
        </p:grpSpPr>
        <p:grpSp>
          <p:nvGrpSpPr>
            <p:cNvPr id="18" name="组合 29"/>
            <p:cNvGrpSpPr/>
            <p:nvPr/>
          </p:nvGrpSpPr>
          <p:grpSpPr>
            <a:xfrm>
              <a:off x="107503" y="2303786"/>
              <a:ext cx="8137525" cy="3160395"/>
              <a:chOff x="2233277" y="2422326"/>
              <a:chExt cx="8804546" cy="337066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233277" y="2676971"/>
                <a:ext cx="8804546" cy="3116020"/>
              </a:xfrm>
              <a:prstGeom prst="rect">
                <a:avLst/>
              </a:prstGeom>
              <a:noFill/>
              <a:ln w="19050">
                <a:solidFill>
                  <a:srgbClr val="CB0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523281" y="2422326"/>
                <a:ext cx="509286" cy="509286"/>
              </a:xfrm>
              <a:prstGeom prst="rect">
                <a:avLst/>
              </a:prstGeom>
              <a:solidFill>
                <a:srgbClr val="CB08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文本框 40"/>
            <p:cNvSpPr txBox="1"/>
            <p:nvPr/>
          </p:nvSpPr>
          <p:spPr>
            <a:xfrm>
              <a:off x="858708" y="2551436"/>
              <a:ext cx="7386320" cy="1862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60000"/>
                </a:lnSpc>
              </a:pPr>
              <a:r>
                <a:rPr sz="16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政治方向引领不明确</a:t>
              </a:r>
              <a:r>
                <a:rPr lang="zh-CN" sz="16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：</a:t>
              </a:r>
              <a:endParaRPr lang="zh-CN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endParaRPr>
            </a:p>
            <a:p>
              <a:pPr>
                <a:lnSpc>
                  <a:spcPct val="160000"/>
                </a:lnSpc>
              </a:pPr>
              <a:r>
                <a:rPr lang="zh-CN" sz="1400" b="1" dirty="0">
                  <a:solidFill>
                    <a:schemeClr val="tx1"/>
                  </a:solidFill>
                  <a:effectLst/>
                  <a:sym typeface="+mn-ea"/>
                </a:rPr>
                <a:t>一是</a:t>
              </a:r>
              <a:r>
                <a:rPr lang="zh-CN" sz="1400" dirty="0">
                  <a:solidFill>
                    <a:schemeClr val="tx1"/>
                  </a:solidFill>
                  <a:effectLst/>
                  <a:sym typeface="+mn-ea"/>
                </a:rPr>
                <a:t>党支部的组织生活质量不高，对如何过好组织生活不愿创新，内容缺少吸引力和针对性。</a:t>
              </a:r>
              <a:endParaRPr lang="zh-CN" sz="1400" dirty="0">
                <a:solidFill>
                  <a:schemeClr val="tx1"/>
                </a:solidFill>
                <a:effectLst/>
                <a:sym typeface="+mn-ea"/>
              </a:endParaRPr>
            </a:p>
            <a:p>
              <a:pPr>
                <a:lnSpc>
                  <a:spcPct val="160000"/>
                </a:lnSpc>
              </a:pPr>
              <a:r>
                <a:rPr lang="zh-CN" sz="1400" b="1" dirty="0">
                  <a:solidFill>
                    <a:schemeClr val="tx1"/>
                  </a:solidFill>
                  <a:effectLst/>
                  <a:sym typeface="+mn-ea"/>
                </a:rPr>
                <a:t>二是</a:t>
              </a:r>
              <a:r>
                <a:rPr lang="zh-CN" sz="1400" dirty="0">
                  <a:solidFill>
                    <a:schemeClr val="tx1"/>
                  </a:solidFill>
                  <a:effectLst/>
                  <a:sym typeface="+mn-ea"/>
                </a:rPr>
                <a:t>党支部制度落实不规范，开展组织生活不经常、不严肃。</a:t>
              </a:r>
              <a:endParaRPr lang="zh-CN" sz="1400" dirty="0">
                <a:solidFill>
                  <a:schemeClr val="tx1"/>
                </a:solidFill>
                <a:effectLst/>
                <a:sym typeface="+mn-ea"/>
              </a:endParaRPr>
            </a:p>
            <a:p>
              <a:pPr>
                <a:lnSpc>
                  <a:spcPct val="160000"/>
                </a:lnSpc>
              </a:pPr>
              <a:r>
                <a:rPr lang="zh-CN" sz="1400" b="1" dirty="0">
                  <a:solidFill>
                    <a:schemeClr val="tx1"/>
                  </a:solidFill>
                  <a:effectLst/>
                  <a:sym typeface="+mn-ea"/>
                </a:rPr>
                <a:t>三是</a:t>
              </a:r>
              <a:r>
                <a:rPr lang="zh-CN" sz="1400" dirty="0">
                  <a:solidFill>
                    <a:schemeClr val="tx1"/>
                  </a:solidFill>
                  <a:effectLst/>
                  <a:sym typeface="+mn-ea"/>
                </a:rPr>
                <a:t>思想政治教育工作相对弱化，对党员管理缺少有效的方式，使得教师党员党性觉悟不高，理想信念淡薄。</a:t>
              </a:r>
              <a:endParaRPr lang="zh-CN" sz="1400" dirty="0">
                <a:solidFill>
                  <a:schemeClr val="tx1"/>
                </a:solidFill>
                <a:effectLst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87985" y="312420"/>
            <a:ext cx="5621655" cy="575945"/>
          </a:xfrm>
        </p:spPr>
        <p:txBody>
          <a:bodyPr/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新时代高职院校教师党支部组织力提升中存在的问题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grpSp>
        <p:nvGrpSpPr>
          <p:cNvPr id="14" name="组合 22"/>
          <p:cNvGrpSpPr/>
          <p:nvPr/>
        </p:nvGrpSpPr>
        <p:grpSpPr>
          <a:xfrm>
            <a:off x="107504" y="988586"/>
            <a:ext cx="8137681" cy="792088"/>
            <a:chOff x="2233277" y="2724634"/>
            <a:chExt cx="8804715" cy="844789"/>
          </a:xfrm>
        </p:grpSpPr>
        <p:sp>
          <p:nvSpPr>
            <p:cNvPr id="15" name="矩形 14"/>
            <p:cNvSpPr/>
            <p:nvPr/>
          </p:nvSpPr>
          <p:spPr>
            <a:xfrm>
              <a:off x="2233277" y="2944189"/>
              <a:ext cx="8804715" cy="625234"/>
            </a:xfrm>
            <a:prstGeom prst="rect">
              <a:avLst/>
            </a:prstGeom>
            <a:noFill/>
            <a:ln w="19050">
              <a:solidFill>
                <a:srgbClr val="CB0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536733" y="2724634"/>
              <a:ext cx="509286" cy="509286"/>
            </a:xfrm>
            <a:prstGeom prst="rect">
              <a:avLst/>
            </a:prstGeom>
            <a:solidFill>
              <a:srgbClr val="CB0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3068730" y="2963703"/>
              <a:ext cx="7589842" cy="48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政治方向引领</a:t>
              </a:r>
              <a:r>
                <a:rPr dirty="0">
                  <a:solidFill>
                    <a:srgbClr val="292929"/>
                  </a:solidFill>
                </a:rPr>
                <a:t>不明确    </a:t>
              </a:r>
              <a:r>
                <a:rPr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向心凝聚力</a:t>
              </a:r>
              <a:r>
                <a:rPr dirty="0">
                  <a:solidFill>
                    <a:srgbClr val="292929"/>
                  </a:solidFill>
                </a:rPr>
                <a:t>相对弱化    </a:t>
              </a:r>
              <a:r>
                <a:rPr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引擎动力发力</a:t>
              </a:r>
              <a:r>
                <a:rPr dirty="0">
                  <a:solidFill>
                    <a:srgbClr val="292929"/>
                  </a:solidFill>
                </a:rPr>
                <a:t>不足     </a:t>
              </a:r>
              <a:endParaRPr dirty="0">
                <a:solidFill>
                  <a:srgbClr val="292929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7503" y="1873256"/>
            <a:ext cx="8137525" cy="3160395"/>
            <a:chOff x="107503" y="2303786"/>
            <a:chExt cx="8137525" cy="3160395"/>
          </a:xfrm>
        </p:grpSpPr>
        <p:grpSp>
          <p:nvGrpSpPr>
            <p:cNvPr id="18" name="组合 29"/>
            <p:cNvGrpSpPr/>
            <p:nvPr/>
          </p:nvGrpSpPr>
          <p:grpSpPr>
            <a:xfrm>
              <a:off x="107503" y="2303786"/>
              <a:ext cx="8137525" cy="3160395"/>
              <a:chOff x="2233277" y="2422326"/>
              <a:chExt cx="8804546" cy="337066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233277" y="2676971"/>
                <a:ext cx="8804546" cy="3116020"/>
              </a:xfrm>
              <a:prstGeom prst="rect">
                <a:avLst/>
              </a:prstGeom>
              <a:noFill/>
              <a:ln w="19050">
                <a:solidFill>
                  <a:srgbClr val="CB0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523281" y="2422326"/>
                <a:ext cx="509286" cy="509286"/>
              </a:xfrm>
              <a:prstGeom prst="rect">
                <a:avLst/>
              </a:prstGeom>
              <a:solidFill>
                <a:srgbClr val="CB08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文本框 40"/>
            <p:cNvSpPr txBox="1"/>
            <p:nvPr/>
          </p:nvSpPr>
          <p:spPr>
            <a:xfrm>
              <a:off x="858708" y="2551436"/>
              <a:ext cx="7386320" cy="220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60000"/>
                </a:lnSpc>
              </a:pPr>
              <a:r>
                <a:rPr sz="16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向心凝聚力相对弱化</a:t>
              </a:r>
              <a:r>
                <a:rPr lang="zh-CN" sz="16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：</a:t>
              </a:r>
              <a:endParaRPr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endParaRPr>
            </a:p>
            <a:p>
              <a:pPr>
                <a:lnSpc>
                  <a:spcPct val="160000"/>
                </a:lnSpc>
              </a:pPr>
              <a:r>
                <a:rPr lang="zh-CN" sz="1400" b="1" dirty="0">
                  <a:solidFill>
                    <a:schemeClr val="tx1"/>
                  </a:solidFill>
                  <a:effectLst/>
                  <a:sym typeface="+mn-ea"/>
                </a:rPr>
                <a:t>一是</a:t>
              </a:r>
              <a:r>
                <a:rPr lang="zh-CN" sz="1400" dirty="0">
                  <a:solidFill>
                    <a:schemeClr val="tx1"/>
                  </a:solidFill>
                  <a:effectLst/>
                  <a:sym typeface="+mn-ea"/>
                </a:rPr>
                <a:t>部分教师党支部设置不合理、不规范，不利于工作的开展和党员的管理，监督、保障作用也得不到发挥。</a:t>
              </a:r>
              <a:endParaRPr lang="zh-CN" sz="1400" dirty="0">
                <a:solidFill>
                  <a:schemeClr val="tx1"/>
                </a:solidFill>
                <a:effectLst/>
                <a:sym typeface="+mn-ea"/>
              </a:endParaRPr>
            </a:p>
            <a:p>
              <a:pPr>
                <a:lnSpc>
                  <a:spcPct val="160000"/>
                </a:lnSpc>
              </a:pPr>
              <a:r>
                <a:rPr lang="zh-CN" sz="1400" b="1" dirty="0">
                  <a:solidFill>
                    <a:schemeClr val="tx1"/>
                  </a:solidFill>
                  <a:effectLst/>
                  <a:sym typeface="+mn-ea"/>
                </a:rPr>
                <a:t>二是</a:t>
              </a:r>
              <a:r>
                <a:rPr lang="zh-CN" sz="1400" dirty="0">
                  <a:solidFill>
                    <a:schemeClr val="tx1"/>
                  </a:solidFill>
                  <a:effectLst/>
                  <a:sym typeface="+mn-ea"/>
                </a:rPr>
                <a:t>少数党支部书记党务能力弱，对党务工作不熟悉，工作积极性低，甚至出现职业倦怠。</a:t>
              </a:r>
              <a:endParaRPr lang="zh-CN" sz="1400" dirty="0">
                <a:solidFill>
                  <a:schemeClr val="tx1"/>
                </a:solidFill>
                <a:effectLst/>
                <a:sym typeface="+mn-ea"/>
              </a:endParaRPr>
            </a:p>
            <a:p>
              <a:pPr>
                <a:lnSpc>
                  <a:spcPct val="160000"/>
                </a:lnSpc>
              </a:pPr>
              <a:r>
                <a:rPr lang="zh-CN" sz="1400" b="1" dirty="0">
                  <a:solidFill>
                    <a:schemeClr val="tx1"/>
                  </a:solidFill>
                  <a:effectLst/>
                  <a:sym typeface="+mn-ea"/>
                </a:rPr>
                <a:t>三是</a:t>
              </a:r>
              <a:r>
                <a:rPr lang="zh-CN" sz="1400" dirty="0">
                  <a:solidFill>
                    <a:schemeClr val="tx1"/>
                  </a:solidFill>
                  <a:effectLst/>
                  <a:sym typeface="+mn-ea"/>
                </a:rPr>
                <a:t>有效调动与激励教师党员参与组织生活的机制办法不健全，使得教师党员缺少集体感、认同感和归属感。</a:t>
              </a:r>
              <a:endParaRPr lang="zh-CN" sz="1400" dirty="0">
                <a:solidFill>
                  <a:schemeClr val="tx1"/>
                </a:solidFill>
                <a:effectLst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87985" y="312420"/>
            <a:ext cx="5621655" cy="575945"/>
          </a:xfrm>
        </p:spPr>
        <p:txBody>
          <a:bodyPr/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新时代高职院校教师党支部组织力提升中存在的问题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grpSp>
        <p:nvGrpSpPr>
          <p:cNvPr id="14" name="组合 22"/>
          <p:cNvGrpSpPr/>
          <p:nvPr/>
        </p:nvGrpSpPr>
        <p:grpSpPr>
          <a:xfrm>
            <a:off x="107504" y="988586"/>
            <a:ext cx="8137681" cy="792088"/>
            <a:chOff x="2233277" y="2724634"/>
            <a:chExt cx="8804715" cy="844789"/>
          </a:xfrm>
        </p:grpSpPr>
        <p:sp>
          <p:nvSpPr>
            <p:cNvPr id="15" name="矩形 14"/>
            <p:cNvSpPr/>
            <p:nvPr/>
          </p:nvSpPr>
          <p:spPr>
            <a:xfrm>
              <a:off x="2233277" y="2944189"/>
              <a:ext cx="8804715" cy="625234"/>
            </a:xfrm>
            <a:prstGeom prst="rect">
              <a:avLst/>
            </a:prstGeom>
            <a:noFill/>
            <a:ln w="19050">
              <a:solidFill>
                <a:srgbClr val="CB0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536733" y="2724634"/>
              <a:ext cx="509286" cy="509286"/>
            </a:xfrm>
            <a:prstGeom prst="rect">
              <a:avLst/>
            </a:prstGeom>
            <a:solidFill>
              <a:srgbClr val="CB0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3068730" y="2963703"/>
              <a:ext cx="7589842" cy="48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政治方向引领</a:t>
              </a:r>
              <a:r>
                <a:rPr dirty="0">
                  <a:solidFill>
                    <a:srgbClr val="292929"/>
                  </a:solidFill>
                </a:rPr>
                <a:t>不明确    </a:t>
              </a:r>
              <a:r>
                <a:rPr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向心凝聚力</a:t>
              </a:r>
              <a:r>
                <a:rPr dirty="0">
                  <a:solidFill>
                    <a:srgbClr val="292929"/>
                  </a:solidFill>
                </a:rPr>
                <a:t>相对弱化    </a:t>
              </a:r>
              <a:r>
                <a:rPr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引擎动力发力</a:t>
              </a:r>
              <a:r>
                <a:rPr dirty="0">
                  <a:solidFill>
                    <a:srgbClr val="292929"/>
                  </a:solidFill>
                </a:rPr>
                <a:t>不足     </a:t>
              </a:r>
              <a:endParaRPr dirty="0">
                <a:solidFill>
                  <a:srgbClr val="292929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7503" y="1873256"/>
            <a:ext cx="8137525" cy="3160395"/>
            <a:chOff x="107503" y="2303786"/>
            <a:chExt cx="8137525" cy="3160395"/>
          </a:xfrm>
        </p:grpSpPr>
        <p:grpSp>
          <p:nvGrpSpPr>
            <p:cNvPr id="18" name="组合 29"/>
            <p:cNvGrpSpPr/>
            <p:nvPr/>
          </p:nvGrpSpPr>
          <p:grpSpPr>
            <a:xfrm>
              <a:off x="107503" y="2303786"/>
              <a:ext cx="8137525" cy="3160395"/>
              <a:chOff x="2233277" y="2422326"/>
              <a:chExt cx="8804546" cy="337066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233277" y="2676971"/>
                <a:ext cx="8804546" cy="3116020"/>
              </a:xfrm>
              <a:prstGeom prst="rect">
                <a:avLst/>
              </a:prstGeom>
              <a:noFill/>
              <a:ln w="19050">
                <a:solidFill>
                  <a:srgbClr val="CB0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523281" y="2422326"/>
                <a:ext cx="509286" cy="509286"/>
              </a:xfrm>
              <a:prstGeom prst="rect">
                <a:avLst/>
              </a:prstGeom>
              <a:solidFill>
                <a:srgbClr val="CB08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文本框 40"/>
            <p:cNvSpPr txBox="1"/>
            <p:nvPr/>
          </p:nvSpPr>
          <p:spPr>
            <a:xfrm>
              <a:off x="858708" y="2551436"/>
              <a:ext cx="7386320" cy="220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60000"/>
                </a:lnSpc>
              </a:pPr>
              <a:r>
                <a:rPr sz="16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引擎动力发力不足</a:t>
              </a:r>
              <a:r>
                <a:rPr lang="zh-CN" sz="16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：</a:t>
              </a:r>
              <a:endParaRPr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endParaRPr>
            </a:p>
            <a:p>
              <a:pPr>
                <a:lnSpc>
                  <a:spcPct val="160000"/>
                </a:lnSpc>
              </a:pPr>
              <a:r>
                <a:rPr lang="zh-CN" sz="1400" b="1" dirty="0">
                  <a:solidFill>
                    <a:schemeClr val="tx1"/>
                  </a:solidFill>
                  <a:effectLst/>
                  <a:sym typeface="+mn-ea"/>
                </a:rPr>
                <a:t>一是</a:t>
              </a:r>
              <a:r>
                <a:rPr lang="zh-CN" sz="1400" dirty="0">
                  <a:solidFill>
                    <a:schemeClr val="tx1"/>
                  </a:solidFill>
                  <a:effectLst/>
                  <a:sym typeface="+mn-ea"/>
                </a:rPr>
                <a:t>党支部书记对党建工作“第一责任人”意识薄弱，对“一岗双责”落实不够到位。</a:t>
              </a:r>
              <a:endParaRPr lang="zh-CN" sz="1400" dirty="0">
                <a:solidFill>
                  <a:schemeClr val="tx1"/>
                </a:solidFill>
                <a:effectLst/>
                <a:sym typeface="+mn-ea"/>
              </a:endParaRPr>
            </a:p>
            <a:p>
              <a:pPr>
                <a:lnSpc>
                  <a:spcPct val="160000"/>
                </a:lnSpc>
              </a:pPr>
              <a:r>
                <a:rPr lang="zh-CN" sz="1400" b="1" dirty="0">
                  <a:solidFill>
                    <a:schemeClr val="tx1"/>
                  </a:solidFill>
                  <a:effectLst/>
                  <a:sym typeface="+mn-ea"/>
                </a:rPr>
                <a:t>二是</a:t>
              </a:r>
              <a:r>
                <a:rPr lang="zh-CN" sz="1400" dirty="0">
                  <a:solidFill>
                    <a:schemeClr val="tx1"/>
                  </a:solidFill>
                  <a:effectLst/>
                  <a:sym typeface="+mn-ea"/>
                </a:rPr>
                <a:t>教师党支部党建工作脱离了中心工作，支部工作落实仅满足于会议是否传达、活动是否开展，忽视了“坚持党对一切工作的领导”作用的发挥。</a:t>
              </a:r>
              <a:endParaRPr lang="zh-CN" sz="1400" dirty="0">
                <a:solidFill>
                  <a:schemeClr val="tx1"/>
                </a:solidFill>
                <a:effectLst/>
                <a:sym typeface="+mn-ea"/>
              </a:endParaRPr>
            </a:p>
            <a:p>
              <a:pPr>
                <a:lnSpc>
                  <a:spcPct val="160000"/>
                </a:lnSpc>
              </a:pPr>
              <a:r>
                <a:rPr lang="zh-CN" sz="1400" b="1" dirty="0">
                  <a:solidFill>
                    <a:schemeClr val="tx1"/>
                  </a:solidFill>
                  <a:effectLst/>
                  <a:sym typeface="+mn-ea"/>
                </a:rPr>
                <a:t>三是</a:t>
              </a:r>
              <a:r>
                <a:rPr lang="zh-CN" sz="1400" dirty="0">
                  <a:solidFill>
                    <a:schemeClr val="tx1"/>
                  </a:solidFill>
                  <a:effectLst/>
                  <a:sym typeface="+mn-ea"/>
                </a:rPr>
                <a:t>党支部工作与新形势、新任务提出的新要求存在一定的差距，党建工作的平台、工作方法都需要进一步创新。</a:t>
              </a:r>
              <a:endParaRPr lang="zh-CN" sz="1400" dirty="0">
                <a:solidFill>
                  <a:schemeClr val="tx1"/>
                </a:solidFill>
                <a:effectLst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dirty="0" smtClean="0">
                <a:cs typeface="+mn-ea"/>
                <a:sym typeface="+mn-lt"/>
              </a:rPr>
              <a:t>0</a:t>
            </a:r>
            <a:r>
              <a:rPr lang="en-US" dirty="0" smtClean="0">
                <a:cs typeface="+mn-ea"/>
                <a:sym typeface="+mn-lt"/>
              </a:rPr>
              <a:t>3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4258" y="1627391"/>
            <a:ext cx="52200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</a:rPr>
              <a:t>高职院校教师党支部</a:t>
            </a:r>
            <a:endParaRPr lang="zh-CN" alt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0291" y="2571750"/>
            <a:ext cx="36004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提升组织力的基本途径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8144"/>
            <a:ext cx="9144000" cy="9933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3" descr="G:\2016我图\两会\ooopic_10194892_b0c64675b11c678cafbc\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0013" y="4309424"/>
            <a:ext cx="216068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9063" y="2689361"/>
            <a:ext cx="1470779" cy="267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758190" y="599440"/>
            <a:ext cx="73825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+mj-ea"/>
                <a:cs typeface="+mn-ea"/>
                <a:sym typeface="+mn-lt"/>
              </a:rPr>
              <a:t>提升高职院校教师党支部组织力的基本途径</a:t>
            </a:r>
            <a:endParaRPr lang="zh-CN" altLang="en-US" sz="2400" b="1" dirty="0" smtClean="0">
              <a:latin typeface="+mj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1041598" y="1059582"/>
            <a:ext cx="7060804" cy="72008"/>
          </a:xfrm>
          <a:prstGeom prst="rect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83285" y="1477010"/>
            <a:ext cx="7132320" cy="2553335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 algn="l">
              <a:lnSpc>
                <a:spcPct val="160000"/>
              </a:lnSpc>
              <a:buFont typeface="Wingdings" panose="05000000000000000000" charset="0"/>
              <a:buChar char="p"/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强化政治统领，引领人心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重点要把握好“五原则”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342900" indent="-342900" algn="l">
              <a:lnSpc>
                <a:spcPct val="160000"/>
              </a:lnSpc>
              <a:buFont typeface="Wingdings" panose="05000000000000000000" charset="0"/>
              <a:buChar char="p"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发挥主体作用，凝聚人心——努力做到“四化”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342900" indent="-342900" algn="l">
              <a:lnSpc>
                <a:spcPct val="160000"/>
              </a:lnSpc>
              <a:buFont typeface="Wingdings" panose="05000000000000000000" charset="0"/>
              <a:buChar char="p"/>
            </a:pPr>
            <a:r>
              <a:rPr lang="en-US" altLang="zh-CN" sz="2000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融合中心工作，提振人心——积极开展“三行动”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342900" indent="-342900" algn="l">
              <a:lnSpc>
                <a:spcPct val="160000"/>
              </a:lnSpc>
              <a:buFont typeface="Wingdings" panose="05000000000000000000" charset="0"/>
              <a:buChar char="p"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加强队伍建设，鼓舞人心——建设好“两项工程”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342900" indent="-342900" algn="l">
              <a:lnSpc>
                <a:spcPct val="160000"/>
              </a:lnSpc>
              <a:buFont typeface="Wingdings" panose="05000000000000000000" charset="0"/>
              <a:buChar char="p"/>
            </a:pPr>
            <a:r>
              <a:rPr lang="en-US" altLang="zh-CN" sz="2000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规范组织生活，净化人心——必须落实“一个高质量”</a:t>
            </a:r>
            <a:endParaRPr lang="en-US" altLang="zh-CN" sz="2000" dirty="0">
              <a:solidFill>
                <a:schemeClr val="tx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49583" y="312073"/>
            <a:ext cx="4577302" cy="576262"/>
          </a:xfrm>
        </p:spPr>
        <p:txBody>
          <a:bodyPr/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提升高职院校教师党支部组织力的基本途径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grpSp>
        <p:nvGrpSpPr>
          <p:cNvPr id="14" name="组合 22"/>
          <p:cNvGrpSpPr/>
          <p:nvPr/>
        </p:nvGrpSpPr>
        <p:grpSpPr>
          <a:xfrm>
            <a:off x="383094" y="984141"/>
            <a:ext cx="8137681" cy="792088"/>
            <a:chOff x="2233277" y="2724634"/>
            <a:chExt cx="8804715" cy="844789"/>
          </a:xfrm>
        </p:grpSpPr>
        <p:sp>
          <p:nvSpPr>
            <p:cNvPr id="15" name="矩形 14"/>
            <p:cNvSpPr/>
            <p:nvPr/>
          </p:nvSpPr>
          <p:spPr>
            <a:xfrm>
              <a:off x="2233277" y="2944189"/>
              <a:ext cx="8804715" cy="625234"/>
            </a:xfrm>
            <a:prstGeom prst="rect">
              <a:avLst/>
            </a:prstGeom>
            <a:noFill/>
            <a:ln w="19050">
              <a:solidFill>
                <a:srgbClr val="CB0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536733" y="2724634"/>
              <a:ext cx="509286" cy="509286"/>
            </a:xfrm>
            <a:prstGeom prst="rect">
              <a:avLst/>
            </a:prstGeom>
            <a:solidFill>
              <a:srgbClr val="CB0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3068486" y="2963393"/>
              <a:ext cx="6447098" cy="48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一、强化政治统领，引领人心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3093" y="1898656"/>
            <a:ext cx="8137525" cy="3191510"/>
            <a:chOff x="63053" y="2303786"/>
            <a:chExt cx="8137525" cy="3191510"/>
          </a:xfrm>
        </p:grpSpPr>
        <p:grpSp>
          <p:nvGrpSpPr>
            <p:cNvPr id="18" name="组合 29"/>
            <p:cNvGrpSpPr/>
            <p:nvPr/>
          </p:nvGrpSpPr>
          <p:grpSpPr>
            <a:xfrm>
              <a:off x="63053" y="2303786"/>
              <a:ext cx="8137525" cy="3191510"/>
              <a:chOff x="2185183" y="2422326"/>
              <a:chExt cx="8804546" cy="340385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185183" y="2676971"/>
                <a:ext cx="8804546" cy="3149205"/>
              </a:xfrm>
              <a:prstGeom prst="rect">
                <a:avLst/>
              </a:prstGeom>
              <a:noFill/>
              <a:ln w="19050">
                <a:solidFill>
                  <a:srgbClr val="CB0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523281" y="2422326"/>
                <a:ext cx="509286" cy="509286"/>
              </a:xfrm>
              <a:prstGeom prst="rect">
                <a:avLst/>
              </a:prstGeom>
              <a:solidFill>
                <a:srgbClr val="CB08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文本框 40"/>
            <p:cNvSpPr txBox="1"/>
            <p:nvPr/>
          </p:nvSpPr>
          <p:spPr>
            <a:xfrm>
              <a:off x="549429" y="2384938"/>
              <a:ext cx="7163985" cy="979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>
                <a:lnSpc>
                  <a:spcPct val="170000"/>
                </a:lnSpc>
              </a:pPr>
              <a:r>
                <a:rPr lang="en-US" dirty="0">
                  <a:solidFill>
                    <a:srgbClr val="292929"/>
                  </a:solidFill>
                </a:rPr>
                <a:t>     </a:t>
              </a:r>
              <a:r>
                <a:rPr lang="en-US" sz="1600" dirty="0">
                  <a:solidFill>
                    <a:schemeClr val="tx1"/>
                  </a:solidFill>
                </a:rPr>
                <a:t>   </a:t>
              </a:r>
              <a:r>
                <a:rPr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重点要把握好</a:t>
              </a:r>
              <a:r>
                <a:rPr sz="1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“五原则”</a:t>
              </a:r>
              <a:endParaRPr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70000"/>
                </a:lnSpc>
              </a:pPr>
              <a:endParaRPr sz="1600" dirty="0">
                <a:solidFill>
                  <a:srgbClr val="292929"/>
                </a:solidFill>
              </a:endParaRPr>
            </a:p>
          </p:txBody>
        </p:sp>
      </p:grpSp>
      <p:pic>
        <p:nvPicPr>
          <p:cNvPr id="126" name="图片 125" descr="]%DXTOQVZWE5$H$}5`F[@R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110" y="2554605"/>
            <a:ext cx="5253355" cy="24098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49583" y="312073"/>
            <a:ext cx="4577302" cy="576262"/>
          </a:xfrm>
        </p:spPr>
        <p:txBody>
          <a:bodyPr/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提升高职院校教师党支部组织力的基本途径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grpSp>
        <p:nvGrpSpPr>
          <p:cNvPr id="14" name="组合 22"/>
          <p:cNvGrpSpPr/>
          <p:nvPr/>
        </p:nvGrpSpPr>
        <p:grpSpPr>
          <a:xfrm>
            <a:off x="383094" y="984141"/>
            <a:ext cx="8137681" cy="792088"/>
            <a:chOff x="2233277" y="2724634"/>
            <a:chExt cx="8804715" cy="844789"/>
          </a:xfrm>
        </p:grpSpPr>
        <p:sp>
          <p:nvSpPr>
            <p:cNvPr id="15" name="矩形 14"/>
            <p:cNvSpPr/>
            <p:nvPr/>
          </p:nvSpPr>
          <p:spPr>
            <a:xfrm>
              <a:off x="2233277" y="2944189"/>
              <a:ext cx="8804715" cy="625234"/>
            </a:xfrm>
            <a:prstGeom prst="rect">
              <a:avLst/>
            </a:prstGeom>
            <a:noFill/>
            <a:ln w="19050">
              <a:solidFill>
                <a:srgbClr val="CB0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536733" y="2724634"/>
              <a:ext cx="509286" cy="509286"/>
            </a:xfrm>
            <a:prstGeom prst="rect">
              <a:avLst/>
            </a:prstGeom>
            <a:solidFill>
              <a:srgbClr val="CB0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3068486" y="2963393"/>
              <a:ext cx="6447098" cy="48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二</a:t>
              </a:r>
              <a:r>
                <a:rPr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、发挥主体作用，凝聚人心</a:t>
              </a:r>
              <a:endParaRPr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3093" y="1897386"/>
            <a:ext cx="8137525" cy="3191510"/>
            <a:chOff x="107503" y="2303786"/>
            <a:chExt cx="8137525" cy="3191510"/>
          </a:xfrm>
        </p:grpSpPr>
        <p:grpSp>
          <p:nvGrpSpPr>
            <p:cNvPr id="18" name="组合 29"/>
            <p:cNvGrpSpPr/>
            <p:nvPr/>
          </p:nvGrpSpPr>
          <p:grpSpPr>
            <a:xfrm>
              <a:off x="107503" y="2303786"/>
              <a:ext cx="8137525" cy="3191510"/>
              <a:chOff x="2233277" y="2422326"/>
              <a:chExt cx="8804546" cy="340385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233277" y="2676971"/>
                <a:ext cx="8804546" cy="3149205"/>
              </a:xfrm>
              <a:prstGeom prst="rect">
                <a:avLst/>
              </a:prstGeom>
              <a:noFill/>
              <a:ln w="19050">
                <a:solidFill>
                  <a:srgbClr val="CB0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523281" y="2422326"/>
                <a:ext cx="509286" cy="509286"/>
              </a:xfrm>
              <a:prstGeom prst="rect">
                <a:avLst/>
              </a:prstGeom>
              <a:solidFill>
                <a:srgbClr val="CB08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文本框 40"/>
            <p:cNvSpPr txBox="1"/>
            <p:nvPr/>
          </p:nvSpPr>
          <p:spPr>
            <a:xfrm>
              <a:off x="549429" y="2384938"/>
              <a:ext cx="7163985" cy="979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>
                <a:lnSpc>
                  <a:spcPct val="170000"/>
                </a:lnSpc>
              </a:pPr>
              <a:r>
                <a:rPr lang="en-US" dirty="0">
                  <a:solidFill>
                    <a:srgbClr val="292929"/>
                  </a:solidFill>
                </a:rPr>
                <a:t>     </a:t>
              </a:r>
              <a:r>
                <a:rPr lang="en-US" sz="1600" dirty="0">
                  <a:solidFill>
                    <a:schemeClr val="tx1"/>
                  </a:solidFill>
                </a:rPr>
                <a:t>   </a:t>
              </a:r>
              <a:r>
                <a:rPr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努力做到</a:t>
              </a:r>
              <a:r>
                <a:rPr sz="1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“四化”</a:t>
              </a:r>
              <a:endParaRPr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70000"/>
                </a:lnSpc>
              </a:pPr>
              <a:endParaRPr sz="1600" dirty="0">
                <a:solidFill>
                  <a:srgbClr val="292929"/>
                </a:solidFill>
              </a:endParaRPr>
            </a:p>
          </p:txBody>
        </p:sp>
      </p:grpSp>
      <p:pic>
        <p:nvPicPr>
          <p:cNvPr id="79" name="图片 78" descr="W%MLEY1%TBD(T2U%)H_X@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2215" y="2800985"/>
            <a:ext cx="5742305" cy="17583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49583" y="312073"/>
            <a:ext cx="4577302" cy="576262"/>
          </a:xfrm>
        </p:spPr>
        <p:txBody>
          <a:bodyPr/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提升高职院校教师党支部组织力的基本途径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grpSp>
        <p:nvGrpSpPr>
          <p:cNvPr id="14" name="组合 22"/>
          <p:cNvGrpSpPr/>
          <p:nvPr/>
        </p:nvGrpSpPr>
        <p:grpSpPr>
          <a:xfrm>
            <a:off x="383094" y="984141"/>
            <a:ext cx="8137681" cy="792088"/>
            <a:chOff x="2233277" y="2724634"/>
            <a:chExt cx="8804715" cy="844789"/>
          </a:xfrm>
        </p:grpSpPr>
        <p:sp>
          <p:nvSpPr>
            <p:cNvPr id="15" name="矩形 14"/>
            <p:cNvSpPr/>
            <p:nvPr/>
          </p:nvSpPr>
          <p:spPr>
            <a:xfrm>
              <a:off x="2233277" y="2944189"/>
              <a:ext cx="8804715" cy="625234"/>
            </a:xfrm>
            <a:prstGeom prst="rect">
              <a:avLst/>
            </a:prstGeom>
            <a:noFill/>
            <a:ln w="19050">
              <a:solidFill>
                <a:srgbClr val="CB0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536733" y="2724634"/>
              <a:ext cx="509286" cy="509286"/>
            </a:xfrm>
            <a:prstGeom prst="rect">
              <a:avLst/>
            </a:prstGeom>
            <a:solidFill>
              <a:srgbClr val="CB0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3068486" y="2963393"/>
              <a:ext cx="6447098" cy="48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三</a:t>
              </a:r>
              <a:r>
                <a:rPr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、融合中心工作，提振人心</a:t>
              </a:r>
              <a:endParaRPr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6748" y="1897386"/>
            <a:ext cx="8137525" cy="3191510"/>
            <a:chOff x="107503" y="2303786"/>
            <a:chExt cx="8137525" cy="3191510"/>
          </a:xfrm>
        </p:grpSpPr>
        <p:grpSp>
          <p:nvGrpSpPr>
            <p:cNvPr id="18" name="组合 29"/>
            <p:cNvGrpSpPr/>
            <p:nvPr/>
          </p:nvGrpSpPr>
          <p:grpSpPr>
            <a:xfrm>
              <a:off x="107503" y="2303786"/>
              <a:ext cx="8137525" cy="3191510"/>
              <a:chOff x="2233277" y="2422326"/>
              <a:chExt cx="8804546" cy="340385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233277" y="2676971"/>
                <a:ext cx="8804546" cy="3149205"/>
              </a:xfrm>
              <a:prstGeom prst="rect">
                <a:avLst/>
              </a:prstGeom>
              <a:noFill/>
              <a:ln w="19050">
                <a:solidFill>
                  <a:srgbClr val="CB0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523281" y="2422326"/>
                <a:ext cx="509286" cy="509286"/>
              </a:xfrm>
              <a:prstGeom prst="rect">
                <a:avLst/>
              </a:prstGeom>
              <a:solidFill>
                <a:srgbClr val="CB08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文本框 40"/>
            <p:cNvSpPr txBox="1"/>
            <p:nvPr/>
          </p:nvSpPr>
          <p:spPr>
            <a:xfrm>
              <a:off x="560224" y="2606553"/>
              <a:ext cx="7163985" cy="979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>
                <a:lnSpc>
                  <a:spcPct val="170000"/>
                </a:lnSpc>
              </a:pPr>
              <a:r>
                <a:rPr lang="en-US" dirty="0">
                  <a:solidFill>
                    <a:srgbClr val="292929"/>
                  </a:solidFill>
                </a:rPr>
                <a:t>     </a:t>
              </a:r>
              <a:r>
                <a:rPr lang="en-US" sz="1600" dirty="0">
                  <a:solidFill>
                    <a:schemeClr val="tx1"/>
                  </a:solidFill>
                </a:rPr>
                <a:t>   </a:t>
              </a:r>
              <a:r>
                <a:rPr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积极开展</a:t>
              </a:r>
              <a:r>
                <a:rPr sz="1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“三行动”</a:t>
              </a:r>
              <a:endParaRPr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70000"/>
                </a:lnSpc>
              </a:pPr>
              <a:endParaRPr sz="1600" dirty="0">
                <a:solidFill>
                  <a:srgbClr val="292929"/>
                </a:solidFill>
              </a:endParaRPr>
            </a:p>
          </p:txBody>
        </p:sp>
      </p:grpSp>
      <p:pic>
        <p:nvPicPr>
          <p:cNvPr id="43" name="图片 42" descr="$X$GV}~OHQCW02}XCJMX{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2070" y="3070860"/>
            <a:ext cx="5350510" cy="12992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49583" y="312073"/>
            <a:ext cx="4577302" cy="576262"/>
          </a:xfrm>
        </p:spPr>
        <p:txBody>
          <a:bodyPr/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提升高职院校教师党支部组织力的基本途径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grpSp>
        <p:nvGrpSpPr>
          <p:cNvPr id="14" name="组合 22"/>
          <p:cNvGrpSpPr/>
          <p:nvPr/>
        </p:nvGrpSpPr>
        <p:grpSpPr>
          <a:xfrm>
            <a:off x="383094" y="984141"/>
            <a:ext cx="8137681" cy="792088"/>
            <a:chOff x="2233277" y="2724634"/>
            <a:chExt cx="8804715" cy="844789"/>
          </a:xfrm>
        </p:grpSpPr>
        <p:sp>
          <p:nvSpPr>
            <p:cNvPr id="15" name="矩形 14"/>
            <p:cNvSpPr/>
            <p:nvPr/>
          </p:nvSpPr>
          <p:spPr>
            <a:xfrm>
              <a:off x="2233277" y="2944189"/>
              <a:ext cx="8804715" cy="625234"/>
            </a:xfrm>
            <a:prstGeom prst="rect">
              <a:avLst/>
            </a:prstGeom>
            <a:noFill/>
            <a:ln w="19050">
              <a:solidFill>
                <a:srgbClr val="CB0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536733" y="2724634"/>
              <a:ext cx="509286" cy="509286"/>
            </a:xfrm>
            <a:prstGeom prst="rect">
              <a:avLst/>
            </a:prstGeom>
            <a:solidFill>
              <a:srgbClr val="CB0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3068486" y="2963393"/>
              <a:ext cx="6447098" cy="48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四</a:t>
              </a:r>
              <a:r>
                <a:rPr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、加强队伍建设，鼓舞人心</a:t>
              </a:r>
              <a:endParaRPr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6748" y="1897386"/>
            <a:ext cx="8137525" cy="3191510"/>
            <a:chOff x="107503" y="2303786"/>
            <a:chExt cx="8137525" cy="3191510"/>
          </a:xfrm>
        </p:grpSpPr>
        <p:grpSp>
          <p:nvGrpSpPr>
            <p:cNvPr id="18" name="组合 29"/>
            <p:cNvGrpSpPr/>
            <p:nvPr/>
          </p:nvGrpSpPr>
          <p:grpSpPr>
            <a:xfrm>
              <a:off x="107503" y="2303786"/>
              <a:ext cx="8137525" cy="3191510"/>
              <a:chOff x="2233277" y="2422326"/>
              <a:chExt cx="8804546" cy="340385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233277" y="2676971"/>
                <a:ext cx="8804546" cy="3149205"/>
              </a:xfrm>
              <a:prstGeom prst="rect">
                <a:avLst/>
              </a:prstGeom>
              <a:noFill/>
              <a:ln w="19050">
                <a:solidFill>
                  <a:srgbClr val="CB0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523281" y="2422326"/>
                <a:ext cx="509286" cy="509286"/>
              </a:xfrm>
              <a:prstGeom prst="rect">
                <a:avLst/>
              </a:prstGeom>
              <a:solidFill>
                <a:srgbClr val="CB08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文本框 40"/>
            <p:cNvSpPr txBox="1"/>
            <p:nvPr/>
          </p:nvSpPr>
          <p:spPr>
            <a:xfrm>
              <a:off x="560224" y="2606553"/>
              <a:ext cx="7163985" cy="979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>
                <a:lnSpc>
                  <a:spcPct val="170000"/>
                </a:lnSpc>
              </a:pPr>
              <a:r>
                <a:rPr lang="en-US" dirty="0">
                  <a:solidFill>
                    <a:srgbClr val="292929"/>
                  </a:solidFill>
                </a:rPr>
                <a:t>     </a:t>
              </a:r>
              <a:r>
                <a:rPr lang="en-US" sz="1600" dirty="0">
                  <a:solidFill>
                    <a:schemeClr val="tx1"/>
                  </a:solidFill>
                </a:rPr>
                <a:t>   </a:t>
              </a:r>
              <a:r>
                <a:rPr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建设好</a:t>
              </a:r>
              <a:r>
                <a:rPr sz="1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“两项工程”</a:t>
              </a:r>
              <a:endParaRPr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70000"/>
                </a:lnSpc>
              </a:pPr>
              <a:endParaRPr sz="1600" dirty="0">
                <a:solidFill>
                  <a:srgbClr val="292929"/>
                </a:solidFill>
              </a:endParaRPr>
            </a:p>
          </p:txBody>
        </p:sp>
      </p:grpSp>
      <p:pic>
        <p:nvPicPr>
          <p:cNvPr id="30" name="图片 29" descr="25I(S_2@8$YV%4R]H{A5Q7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885" y="3180080"/>
            <a:ext cx="6412230" cy="875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03" y="1190858"/>
            <a:ext cx="3067174" cy="355426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8144"/>
            <a:ext cx="9144000" cy="9933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3" descr="G:\2016我图\两会\ooopic_10194892_b0c64675b11c678cafbc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0013" y="4309424"/>
            <a:ext cx="216068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9063" y="2689361"/>
            <a:ext cx="1470779" cy="267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23009" y="999363"/>
            <a:ext cx="4297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600" b="1" dirty="0" smtClean="0">
                <a:solidFill>
                  <a:schemeClr val="accent1"/>
                </a:solidFill>
              </a:rPr>
              <a:t>党的十九大报告指出</a:t>
            </a:r>
            <a:endParaRPr lang="zh-CN" altLang="en-US" sz="1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84195" y="1914525"/>
            <a:ext cx="495681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cs typeface="Times New Roman" panose="02020603050405020304" pitchFamily="18" charset="0"/>
              </a:rPr>
              <a:t>      </a:t>
            </a: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cs typeface="Times New Roman" panose="02020603050405020304" pitchFamily="18" charset="0"/>
              </a:rPr>
              <a:t>要以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cs typeface="Times New Roman" panose="02020603050405020304" pitchFamily="18" charset="0"/>
              </a:rPr>
              <a:t>提升组织力</a:t>
            </a: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cs typeface="Times New Roman" panose="02020603050405020304" pitchFamily="18" charset="0"/>
              </a:rPr>
              <a:t>为重点，突出政治功能，把基层党组织建设成为宣传党的主张、贯彻党的决定、领导基层治理、团结动员群众、推动改革发展的坚强战斗堡垒。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49583" y="312073"/>
            <a:ext cx="4577302" cy="576262"/>
          </a:xfrm>
        </p:spPr>
        <p:txBody>
          <a:bodyPr/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提升高职院校教师党支部组织力的基本途径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grpSp>
        <p:nvGrpSpPr>
          <p:cNvPr id="14" name="组合 22"/>
          <p:cNvGrpSpPr/>
          <p:nvPr/>
        </p:nvGrpSpPr>
        <p:grpSpPr>
          <a:xfrm>
            <a:off x="383094" y="984141"/>
            <a:ext cx="8137681" cy="792088"/>
            <a:chOff x="2233277" y="2724634"/>
            <a:chExt cx="8804715" cy="844789"/>
          </a:xfrm>
        </p:grpSpPr>
        <p:sp>
          <p:nvSpPr>
            <p:cNvPr id="15" name="矩形 14"/>
            <p:cNvSpPr/>
            <p:nvPr/>
          </p:nvSpPr>
          <p:spPr>
            <a:xfrm>
              <a:off x="2233277" y="2944189"/>
              <a:ext cx="8804715" cy="625234"/>
            </a:xfrm>
            <a:prstGeom prst="rect">
              <a:avLst/>
            </a:prstGeom>
            <a:noFill/>
            <a:ln w="19050">
              <a:solidFill>
                <a:srgbClr val="CB0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536733" y="2724634"/>
              <a:ext cx="509286" cy="509286"/>
            </a:xfrm>
            <a:prstGeom prst="rect">
              <a:avLst/>
            </a:prstGeom>
            <a:solidFill>
              <a:srgbClr val="CB0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3068486" y="2963393"/>
              <a:ext cx="6447098" cy="48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五</a:t>
              </a:r>
              <a:r>
                <a:rPr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、规范组织生活，净化人心</a:t>
              </a:r>
              <a:endParaRPr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3093" y="1897386"/>
            <a:ext cx="8137525" cy="3191510"/>
            <a:chOff x="107503" y="2303786"/>
            <a:chExt cx="8137525" cy="3191510"/>
          </a:xfrm>
        </p:grpSpPr>
        <p:grpSp>
          <p:nvGrpSpPr>
            <p:cNvPr id="18" name="组合 29"/>
            <p:cNvGrpSpPr/>
            <p:nvPr/>
          </p:nvGrpSpPr>
          <p:grpSpPr>
            <a:xfrm>
              <a:off x="107503" y="2303786"/>
              <a:ext cx="8137525" cy="3191510"/>
              <a:chOff x="2233277" y="2422326"/>
              <a:chExt cx="8804546" cy="340385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233277" y="2676971"/>
                <a:ext cx="8804546" cy="3149205"/>
              </a:xfrm>
              <a:prstGeom prst="rect">
                <a:avLst/>
              </a:prstGeom>
              <a:noFill/>
              <a:ln w="19050">
                <a:solidFill>
                  <a:srgbClr val="CB0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523281" y="2422326"/>
                <a:ext cx="509286" cy="509286"/>
              </a:xfrm>
              <a:prstGeom prst="rect">
                <a:avLst/>
              </a:prstGeom>
              <a:solidFill>
                <a:srgbClr val="CB08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文本框 40"/>
            <p:cNvSpPr txBox="1"/>
            <p:nvPr/>
          </p:nvSpPr>
          <p:spPr>
            <a:xfrm>
              <a:off x="560224" y="2606553"/>
              <a:ext cx="7163985" cy="225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>
                <a:lnSpc>
                  <a:spcPct val="210000"/>
                </a:lnSpc>
              </a:pPr>
              <a:r>
                <a:rPr lang="en-US" dirty="0">
                  <a:solidFill>
                    <a:srgbClr val="292929"/>
                  </a:solidFill>
                </a:rPr>
                <a:t>     </a:t>
              </a:r>
              <a:r>
                <a:rPr lang="en-US" sz="1600" dirty="0">
                  <a:solidFill>
                    <a:schemeClr val="tx1"/>
                  </a:solidFill>
                </a:rPr>
                <a:t>   </a:t>
              </a:r>
              <a:r>
                <a:rPr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落实</a:t>
              </a:r>
              <a:r>
                <a:rPr sz="1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“一个高质量”</a:t>
              </a:r>
              <a:endParaRPr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>
                <a:lnSpc>
                  <a:spcPct val="210000"/>
                </a:lnSpc>
              </a:pPr>
              <a:r>
                <a:rPr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</a:t>
              </a:r>
              <a:r>
                <a:rPr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三会一课</a:t>
              </a: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·</a:t>
              </a:r>
              <a:r>
                <a:rPr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主题党日活动</a:t>
              </a:r>
              <a:r>
                <a:rPr lang="en-US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·</a:t>
              </a:r>
              <a:r>
                <a:rPr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党性体检</a:t>
              </a:r>
              <a:endParaRPr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>
                <a:lnSpc>
                  <a:spcPct val="210000"/>
                </a:lnSpc>
              </a:pPr>
              <a:endParaRPr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70000"/>
                </a:lnSpc>
              </a:pPr>
              <a:endParaRPr sz="1600" dirty="0">
                <a:solidFill>
                  <a:srgbClr val="292929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8144"/>
            <a:ext cx="9144000" cy="9933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9"/>
          <a:stretch>
            <a:fillRect/>
          </a:stretch>
        </p:blipFill>
        <p:spPr>
          <a:xfrm>
            <a:off x="322822" y="14335"/>
            <a:ext cx="8877020" cy="715773"/>
          </a:xfrm>
          <a:prstGeom prst="rect">
            <a:avLst/>
          </a:prstGeom>
        </p:spPr>
      </p:pic>
      <p:pic>
        <p:nvPicPr>
          <p:cNvPr id="28" name="Picture 3" descr="C:\Users\xb\Desktop\53bf653e36a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4" y="1545367"/>
            <a:ext cx="1486431" cy="131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G:\2016我图\两会\ooopic_10194892_b0c64675b11c678cafbc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0013" y="4309424"/>
            <a:ext cx="216068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9063" y="2689361"/>
            <a:ext cx="1470779" cy="267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组合 2"/>
          <p:cNvGrpSpPr/>
          <p:nvPr/>
        </p:nvGrpSpPr>
        <p:grpSpPr>
          <a:xfrm>
            <a:off x="2507277" y="1707654"/>
            <a:ext cx="5113899" cy="1303818"/>
            <a:chOff x="2507277" y="1707654"/>
            <a:chExt cx="5113899" cy="1303818"/>
          </a:xfrm>
          <a:effectLst/>
        </p:grpSpPr>
        <p:grpSp>
          <p:nvGrpSpPr>
            <p:cNvPr id="5" name="组合 4"/>
            <p:cNvGrpSpPr/>
            <p:nvPr/>
          </p:nvGrpSpPr>
          <p:grpSpPr>
            <a:xfrm>
              <a:off x="5132941" y="1819681"/>
              <a:ext cx="1175403" cy="1175401"/>
              <a:chOff x="4098675" y="1936897"/>
              <a:chExt cx="1175403" cy="1175401"/>
            </a:xfrm>
            <a:effectLst/>
          </p:grpSpPr>
          <p:sp>
            <p:nvSpPr>
              <p:cNvPr id="15" name="矩形 14"/>
              <p:cNvSpPr/>
              <p:nvPr/>
            </p:nvSpPr>
            <p:spPr>
              <a:xfrm>
                <a:off x="4098675" y="1936897"/>
                <a:ext cx="1175403" cy="1175401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720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4098675" y="2524598"/>
                <a:ext cx="1175403" cy="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4098676" y="2524598"/>
                <a:ext cx="1175401" cy="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4"/>
            <p:cNvSpPr txBox="1"/>
            <p:nvPr/>
          </p:nvSpPr>
          <p:spPr>
            <a:xfrm>
              <a:off x="5196640" y="1707654"/>
              <a:ext cx="1111704" cy="13038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200" b="1" dirty="0" smtClean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cs typeface="+mn-ea"/>
                  <a:sym typeface="+mn-lt"/>
                </a:rPr>
                <a:t>聆</a:t>
              </a:r>
              <a:endParaRPr lang="zh-CN" altLang="en-US" sz="72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6445773" y="1819681"/>
              <a:ext cx="1175403" cy="1175401"/>
              <a:chOff x="4098675" y="1936897"/>
              <a:chExt cx="1175403" cy="1175401"/>
            </a:xfrm>
            <a:effectLst/>
          </p:grpSpPr>
          <p:sp>
            <p:nvSpPr>
              <p:cNvPr id="50" name="矩形 49"/>
              <p:cNvSpPr/>
              <p:nvPr/>
            </p:nvSpPr>
            <p:spPr>
              <a:xfrm>
                <a:off x="4098675" y="1936897"/>
                <a:ext cx="1175403" cy="1175401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720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4098675" y="2524598"/>
                <a:ext cx="1175403" cy="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5400000">
                <a:off x="4098676" y="2524598"/>
                <a:ext cx="1175401" cy="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14"/>
            <p:cNvSpPr txBox="1"/>
            <p:nvPr/>
          </p:nvSpPr>
          <p:spPr>
            <a:xfrm>
              <a:off x="6509472" y="1707654"/>
              <a:ext cx="1111704" cy="13038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200" b="1" dirty="0" smtClean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cs typeface="+mn-ea"/>
                  <a:sym typeface="+mn-lt"/>
                </a:rPr>
                <a:t>听</a:t>
              </a:r>
              <a:endParaRPr lang="zh-CN" altLang="en-US" sz="72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3820109" y="1819681"/>
              <a:ext cx="1175403" cy="1175401"/>
              <a:chOff x="4098675" y="1936897"/>
              <a:chExt cx="1175403" cy="1175401"/>
            </a:xfrm>
            <a:effectLst/>
          </p:grpSpPr>
          <p:sp>
            <p:nvSpPr>
              <p:cNvPr id="30" name="矩形 29"/>
              <p:cNvSpPr/>
              <p:nvPr/>
            </p:nvSpPr>
            <p:spPr>
              <a:xfrm>
                <a:off x="4098675" y="1936897"/>
                <a:ext cx="1175403" cy="1175401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720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4098675" y="2524598"/>
                <a:ext cx="1175403" cy="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rot="5400000">
                <a:off x="4098676" y="2524598"/>
                <a:ext cx="1175401" cy="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14"/>
            <p:cNvSpPr txBox="1"/>
            <p:nvPr/>
          </p:nvSpPr>
          <p:spPr>
            <a:xfrm>
              <a:off x="3883808" y="1707654"/>
              <a:ext cx="1111704" cy="13038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200" b="1" dirty="0" smtClean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cs typeface="+mn-ea"/>
                  <a:sym typeface="+mn-lt"/>
                </a:rPr>
                <a:t>谢</a:t>
              </a:r>
              <a:endParaRPr lang="zh-CN" altLang="en-US" sz="72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507277" y="1819681"/>
              <a:ext cx="1175403" cy="1175401"/>
              <a:chOff x="4098675" y="1936897"/>
              <a:chExt cx="1175403" cy="1175401"/>
            </a:xfrm>
            <a:effectLst/>
          </p:grpSpPr>
          <p:sp>
            <p:nvSpPr>
              <p:cNvPr id="36" name="矩形 35"/>
              <p:cNvSpPr/>
              <p:nvPr/>
            </p:nvSpPr>
            <p:spPr>
              <a:xfrm>
                <a:off x="4098675" y="1936897"/>
                <a:ext cx="1175403" cy="1175401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720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4098675" y="2524598"/>
                <a:ext cx="1175403" cy="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5400000">
                <a:off x="4098676" y="2524598"/>
                <a:ext cx="1175401" cy="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14"/>
            <p:cNvSpPr txBox="1"/>
            <p:nvPr/>
          </p:nvSpPr>
          <p:spPr>
            <a:xfrm>
              <a:off x="2570976" y="1707654"/>
              <a:ext cx="1111704" cy="13038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200" b="1" dirty="0" smtClean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cs typeface="+mn-ea"/>
                  <a:sym typeface="+mn-lt"/>
                </a:rPr>
                <a:t>感</a:t>
              </a:r>
              <a:endParaRPr lang="zh-CN" altLang="en-US" sz="72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-1188640" y="192367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延时符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8144"/>
            <a:ext cx="9144000" cy="9933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3" descr="G:\2016我图\两会\ooopic_10194892_b0c64675b11c678cafbc\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0013" y="4309424"/>
            <a:ext cx="216068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9063" y="2689361"/>
            <a:ext cx="1470779" cy="2674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2699792" y="1511741"/>
            <a:ext cx="6139180" cy="460375"/>
            <a:chOff x="4355976" y="664888"/>
            <a:chExt cx="6139180" cy="460375"/>
          </a:xfrm>
        </p:grpSpPr>
        <p:sp>
          <p:nvSpPr>
            <p:cNvPr id="10" name="文本框 29"/>
            <p:cNvSpPr txBox="1"/>
            <p:nvPr/>
          </p:nvSpPr>
          <p:spPr>
            <a:xfrm>
              <a:off x="5198621" y="664888"/>
              <a:ext cx="5296535" cy="4603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6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深刻把握高职院校教师党支部组织力的</a:t>
              </a:r>
              <a:r>
                <a:rPr lang="zh-CN" altLang="en-US" sz="20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内涵</a:t>
              </a:r>
              <a:endParaRPr lang="zh-CN" alt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355976" y="679072"/>
              <a:ext cx="648072" cy="432000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01</a:t>
              </a:r>
              <a:endParaRPr lang="zh-CN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699792" y="2092235"/>
            <a:ext cx="6235700" cy="432000"/>
            <a:chOff x="4355976" y="1244038"/>
            <a:chExt cx="6235700" cy="432000"/>
          </a:xfrm>
        </p:grpSpPr>
        <p:sp>
          <p:nvSpPr>
            <p:cNvPr id="13" name="文本框 33"/>
            <p:cNvSpPr txBox="1"/>
            <p:nvPr/>
          </p:nvSpPr>
          <p:spPr>
            <a:xfrm>
              <a:off x="5198621" y="1260651"/>
              <a:ext cx="5393055" cy="39878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/>
              <a:r>
                <a:rPr lang="zh-CN" altLang="en-US" sz="1600" b="1" dirty="0" smtClean="0">
                  <a:solidFill>
                    <a:schemeClr val="accent1"/>
                  </a:solidFill>
                </a:rPr>
                <a:t>新时代高职院校教师党支部组织力提升中</a:t>
              </a:r>
              <a:r>
                <a:rPr lang="zh-CN" altLang="en-US" sz="20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存在的问题</a:t>
              </a:r>
              <a:endParaRPr lang="zh-CN" alt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355976" y="1244038"/>
              <a:ext cx="648072" cy="432000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02</a:t>
              </a:r>
              <a:endParaRPr lang="zh-CN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99792" y="2733709"/>
            <a:ext cx="6054090" cy="432000"/>
            <a:chOff x="4355976" y="1790627"/>
            <a:chExt cx="6054090" cy="432000"/>
          </a:xfrm>
        </p:grpSpPr>
        <p:sp>
          <p:nvSpPr>
            <p:cNvPr id="20" name="文本框 36"/>
            <p:cNvSpPr txBox="1"/>
            <p:nvPr/>
          </p:nvSpPr>
          <p:spPr>
            <a:xfrm>
              <a:off x="5198621" y="1807240"/>
              <a:ext cx="5211445" cy="39878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/>
              <a:r>
                <a:rPr lang="zh-CN" altLang="en-US" sz="1600" b="1" dirty="0" smtClean="0">
                  <a:solidFill>
                    <a:schemeClr val="accent1"/>
                  </a:solidFill>
                </a:rPr>
                <a:t>提升高职院校教师党支部组织力的</a:t>
              </a:r>
              <a:r>
                <a:rPr lang="zh-CN" altLang="en-US" sz="20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基本途径</a:t>
              </a:r>
              <a:endParaRPr lang="zh-CN" alt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355976" y="1790627"/>
              <a:ext cx="648072" cy="432000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03</a:t>
              </a:r>
              <a:endParaRPr lang="zh-CN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700164" y="3408182"/>
            <a:ext cx="4464495" cy="432000"/>
            <a:chOff x="4355976" y="2337216"/>
            <a:chExt cx="4464495" cy="432000"/>
          </a:xfrm>
        </p:grpSpPr>
        <p:sp>
          <p:nvSpPr>
            <p:cNvPr id="23" name="文本框 33"/>
            <p:cNvSpPr txBox="1"/>
            <p:nvPr/>
          </p:nvSpPr>
          <p:spPr>
            <a:xfrm>
              <a:off x="5198659" y="2384628"/>
              <a:ext cx="3621812" cy="33718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/>
              <a:r>
                <a:rPr lang="zh-CN" altLang="zh-CN" sz="1600" b="1" dirty="0">
                  <a:solidFill>
                    <a:schemeClr val="accent1"/>
                  </a:solidFill>
                </a:rPr>
                <a:t>结束语</a:t>
              </a:r>
              <a:endParaRPr lang="zh-CN" altLang="zh-CN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355976" y="2337216"/>
              <a:ext cx="648072" cy="432000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04</a:t>
              </a:r>
              <a:endParaRPr lang="en-US" altLang="zh-CN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03256" y="286889"/>
            <a:ext cx="8799195" cy="628434"/>
            <a:chOff x="467544" y="1563638"/>
            <a:chExt cx="6207999" cy="1150712"/>
          </a:xfrm>
        </p:grpSpPr>
        <p:sp>
          <p:nvSpPr>
            <p:cNvPr id="29" name="文本框 36"/>
            <p:cNvSpPr txBox="1"/>
            <p:nvPr/>
          </p:nvSpPr>
          <p:spPr>
            <a:xfrm>
              <a:off x="1273504" y="1563638"/>
              <a:ext cx="5402039" cy="9778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《基于组织力提升的高职院校教师党支部建设研究》</a:t>
              </a:r>
              <a:endParaRPr lang="zh-CN" altLang="en-US" sz="2400" b="1" dirty="0" smtClea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67544" y="1563638"/>
              <a:ext cx="786169" cy="1150712"/>
              <a:chOff x="3103185" y="1414002"/>
              <a:chExt cx="786169" cy="1150712"/>
            </a:xfrm>
          </p:grpSpPr>
          <p:pic>
            <p:nvPicPr>
              <p:cNvPr id="31" name="Picture 2" descr="C:\Users\xb\Desktop\素材--党建\PNG--党（国）徽旗\党旗红旗\16sucai_201507091736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103185" y="1414002"/>
                <a:ext cx="681788" cy="5784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" descr="C:\Users\xb\Desktop\53bf653e36a06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096" y="1440424"/>
                <a:ext cx="577258" cy="1124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2" fill="hold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dirty="0" smtClean="0">
                <a:cs typeface="+mn-ea"/>
                <a:sym typeface="+mn-lt"/>
              </a:rPr>
              <a:t>01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0273" y="1937271"/>
            <a:ext cx="52200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</a:rPr>
              <a:t>深刻把握高职院校教师党支部</a:t>
            </a:r>
            <a:endParaRPr lang="zh-CN" alt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0291" y="2571750"/>
            <a:ext cx="3600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组织力的内涵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7045" y="234950"/>
            <a:ext cx="5226685" cy="575945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深刻把握高职院校教师党支部组织力的内涵</a:t>
            </a:r>
            <a:endParaRPr lang="zh-CN" altLang="en-US" dirty="0" smtClean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2435" y="1147455"/>
            <a:ext cx="7060803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cs typeface="+mn-ea"/>
                <a:sym typeface="+mn-lt"/>
              </a:rPr>
              <a:t>高职院校教师党支部的组织力，主要指党支部根据上级的要求完成其承担的任务与职责，实现党支部的工作目标，组织、宣传、凝聚、动员、服务、影响党员群众力量的能力。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2000" b="1" dirty="0">
                <a:solidFill>
                  <a:schemeClr val="accent1"/>
                </a:solidFill>
                <a:latin typeface="+mj-ea"/>
                <a:cs typeface="+mn-ea"/>
                <a:sym typeface="+mn-lt"/>
              </a:rPr>
              <a:t>组织力的强弱，不但决定了党支部作用发挥，更是直接影响了党员群众的认同感、获得感和幸福感。</a:t>
            </a:r>
            <a:endParaRPr lang="zh-CN" altLang="en-US" sz="2000" b="1" dirty="0">
              <a:solidFill>
                <a:schemeClr val="accent1"/>
              </a:solidFill>
              <a:latin typeface="+mj-ea"/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2000" b="1" dirty="0">
                <a:solidFill>
                  <a:schemeClr val="tx1"/>
                </a:solidFill>
                <a:latin typeface="+mj-ea"/>
                <a:cs typeface="+mn-ea"/>
                <a:sym typeface="+mn-lt"/>
              </a:rPr>
              <a:t>提升组织力的必须抓好三个关键：</a:t>
            </a:r>
            <a:r>
              <a:rPr lang="zh-CN" altLang="en-US" sz="2000" b="1" u="sng" dirty="0">
                <a:solidFill>
                  <a:schemeClr val="tx1"/>
                </a:solidFill>
                <a:latin typeface="+mj-ea"/>
                <a:cs typeface="+mn-ea"/>
                <a:sym typeface="+mn-lt"/>
              </a:rPr>
              <a:t>人员聚集、共同目标、共同努力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cs typeface="+mn-ea"/>
                <a:sym typeface="+mn-lt"/>
              </a:rPr>
              <a:t>。</a:t>
            </a:r>
            <a:endParaRPr lang="zh-CN" altLang="en-US" sz="2000" b="1" dirty="0">
              <a:solidFill>
                <a:schemeClr val="tx1"/>
              </a:solidFill>
              <a:latin typeface="+mj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6410" y="194945"/>
            <a:ext cx="5052060" cy="575945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深刻把握高职院校教师党支部组织力的内涵</a:t>
            </a:r>
            <a:endParaRPr lang="zh-CN" altLang="en-US" sz="2800" dirty="0" smtClean="0">
              <a:solidFill>
                <a:srgbClr val="FF0000"/>
              </a:solidFill>
            </a:endParaRPr>
          </a:p>
        </p:txBody>
      </p:sp>
      <p:grpSp>
        <p:nvGrpSpPr>
          <p:cNvPr id="14" name="组合 22"/>
          <p:cNvGrpSpPr/>
          <p:nvPr/>
        </p:nvGrpSpPr>
        <p:grpSpPr>
          <a:xfrm>
            <a:off x="107504" y="988586"/>
            <a:ext cx="8137681" cy="792088"/>
            <a:chOff x="2233277" y="2724634"/>
            <a:chExt cx="8804715" cy="844789"/>
          </a:xfrm>
        </p:grpSpPr>
        <p:sp>
          <p:nvSpPr>
            <p:cNvPr id="15" name="矩形 14"/>
            <p:cNvSpPr/>
            <p:nvPr/>
          </p:nvSpPr>
          <p:spPr>
            <a:xfrm>
              <a:off x="2233277" y="2944189"/>
              <a:ext cx="8804715" cy="625234"/>
            </a:xfrm>
            <a:prstGeom prst="rect">
              <a:avLst/>
            </a:prstGeom>
            <a:noFill/>
            <a:ln w="19050">
              <a:solidFill>
                <a:srgbClr val="CB0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536733" y="2724634"/>
              <a:ext cx="509286" cy="509286"/>
            </a:xfrm>
            <a:prstGeom prst="rect">
              <a:avLst/>
            </a:prstGeom>
            <a:solidFill>
              <a:srgbClr val="CB0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3032072" y="2944430"/>
              <a:ext cx="6447098" cy="60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dirty="0">
                  <a:solidFill>
                    <a:srgbClr val="292929"/>
                  </a:solidFill>
                </a:rPr>
                <a:t> </a:t>
              </a:r>
              <a:r>
                <a:rPr sz="2400" b="1" dirty="0">
                  <a:effectLst/>
                </a:rPr>
                <a:t>人聚为</a:t>
              </a:r>
              <a:r>
                <a:rPr sz="2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组</a:t>
              </a:r>
              <a:r>
                <a:rPr lang="en-US" sz="2400" b="1" dirty="0">
                  <a:effectLst/>
                  <a:sym typeface="+mn-ea"/>
                </a:rPr>
                <a:t>     </a:t>
              </a:r>
              <a:r>
                <a:rPr sz="2400" b="1" dirty="0">
                  <a:solidFill>
                    <a:schemeClr val="tx1"/>
                  </a:solidFill>
                  <a:effectLst/>
                </a:rPr>
                <a:t>心齐为</a:t>
              </a:r>
              <a:r>
                <a:rPr sz="2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织</a:t>
              </a:r>
              <a:r>
                <a:rPr lang="en-US" sz="2400" b="1" dirty="0">
                  <a:solidFill>
                    <a:schemeClr val="tx1"/>
                  </a:solidFill>
                  <a:effectLst/>
                </a:rPr>
                <a:t>     </a:t>
              </a:r>
              <a:r>
                <a:rPr sz="2400" b="1" dirty="0">
                  <a:solidFill>
                    <a:schemeClr val="tx1"/>
                  </a:solidFill>
                  <a:effectLst/>
                </a:rPr>
                <a:t>凝心聚</a:t>
              </a:r>
              <a:r>
                <a:rPr sz="2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力</a:t>
              </a:r>
              <a:endParaRPr sz="2400" b="1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7503" y="1873256"/>
            <a:ext cx="8137525" cy="2759582"/>
            <a:chOff x="107503" y="2303786"/>
            <a:chExt cx="8137525" cy="2759582"/>
          </a:xfrm>
        </p:grpSpPr>
        <p:grpSp>
          <p:nvGrpSpPr>
            <p:cNvPr id="18" name="组合 29"/>
            <p:cNvGrpSpPr/>
            <p:nvPr/>
          </p:nvGrpSpPr>
          <p:grpSpPr>
            <a:xfrm>
              <a:off x="107503" y="2303786"/>
              <a:ext cx="8137525" cy="2715260"/>
              <a:chOff x="2233277" y="2422326"/>
              <a:chExt cx="8804546" cy="289591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233277" y="2676971"/>
                <a:ext cx="8804546" cy="2641269"/>
              </a:xfrm>
              <a:prstGeom prst="rect">
                <a:avLst/>
              </a:prstGeom>
              <a:noFill/>
              <a:ln w="19050">
                <a:solidFill>
                  <a:srgbClr val="CB0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523281" y="2422326"/>
                <a:ext cx="509286" cy="509286"/>
              </a:xfrm>
              <a:prstGeom prst="rect">
                <a:avLst/>
              </a:prstGeom>
              <a:solidFill>
                <a:srgbClr val="CB08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文本框 40"/>
            <p:cNvSpPr txBox="1"/>
            <p:nvPr/>
          </p:nvSpPr>
          <p:spPr>
            <a:xfrm>
              <a:off x="858674" y="2542418"/>
              <a:ext cx="7163985" cy="2520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sz="16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人聚为组</a:t>
              </a:r>
              <a:r>
                <a:rPr lang="zh-CN" sz="16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：</a:t>
              </a:r>
              <a:endParaRPr lang="zh-CN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endParaRPr>
            </a:p>
            <a:p>
              <a:pPr marL="285750" indent="-285750">
                <a:lnSpc>
                  <a:spcPct val="140000"/>
                </a:lnSpc>
                <a:buFont typeface="Wingdings" panose="05000000000000000000" charset="0"/>
                <a:buChar char="Ø"/>
              </a:pPr>
              <a:r>
                <a:rPr sz="1400" dirty="0">
                  <a:solidFill>
                    <a:srgbClr val="292929"/>
                  </a:solidFill>
                </a:rPr>
                <a:t>组织力是凝聚力，发挥着向心凝聚作用。“众人拾柴火焰高，众人划桨开大船。”再强大的组织，也始终源于党员个体信仰及其能力。</a:t>
              </a:r>
              <a:endParaRPr sz="1400" dirty="0">
                <a:solidFill>
                  <a:srgbClr val="292929"/>
                </a:solidFill>
              </a:endParaRPr>
            </a:p>
            <a:p>
              <a:pPr marL="285750" indent="-285750">
                <a:lnSpc>
                  <a:spcPct val="140000"/>
                </a:lnSpc>
                <a:buFont typeface="Wingdings" panose="05000000000000000000" charset="0"/>
                <a:buChar char="Ø"/>
              </a:pPr>
              <a:r>
                <a:rPr sz="1400" dirty="0">
                  <a:solidFill>
                    <a:schemeClr val="accent1"/>
                  </a:solidFill>
                </a:rPr>
                <a:t>提升教师党支部的组织力，就要抓好“关键少数”的领导干部，提升党员群众的素养、能力，做到在学习和实践中练就本领。</a:t>
              </a:r>
              <a:endParaRPr sz="1400" dirty="0">
                <a:solidFill>
                  <a:srgbClr val="292929"/>
                </a:solidFill>
              </a:endParaRPr>
            </a:p>
            <a:p>
              <a:pPr marL="285750" indent="-285750">
                <a:lnSpc>
                  <a:spcPct val="140000"/>
                </a:lnSpc>
                <a:buFont typeface="Wingdings" panose="05000000000000000000" charset="0"/>
                <a:buChar char="Ø"/>
              </a:pPr>
              <a:r>
                <a:rPr sz="1400" dirty="0">
                  <a:solidFill>
                    <a:srgbClr val="292929"/>
                  </a:solidFill>
                </a:rPr>
                <a:t>人聚为组，所谓“人”，一方面是党员，要通过教育、管理、监督党员，让党员干部像“石榴籽”般紧紧地团结在党支部的周围；另一方面是群众，要通过组织、宣传、动员、服务师生，让师生像“磁铁”般被吸引在党支部的周围。</a:t>
              </a:r>
              <a:endParaRPr sz="1400" dirty="0">
                <a:solidFill>
                  <a:srgbClr val="29292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6410" y="194945"/>
            <a:ext cx="5052060" cy="575945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深刻把握高职院校教师党支部组织力的内涵</a:t>
            </a:r>
            <a:endParaRPr lang="zh-CN" altLang="en-US" sz="2800" dirty="0" smtClean="0">
              <a:solidFill>
                <a:srgbClr val="FF0000"/>
              </a:solidFill>
            </a:endParaRPr>
          </a:p>
        </p:txBody>
      </p:sp>
      <p:grpSp>
        <p:nvGrpSpPr>
          <p:cNvPr id="14" name="组合 22"/>
          <p:cNvGrpSpPr/>
          <p:nvPr/>
        </p:nvGrpSpPr>
        <p:grpSpPr>
          <a:xfrm>
            <a:off x="107504" y="988586"/>
            <a:ext cx="8137681" cy="1256374"/>
            <a:chOff x="2233277" y="2724634"/>
            <a:chExt cx="8804715" cy="1339966"/>
          </a:xfrm>
        </p:grpSpPr>
        <p:sp>
          <p:nvSpPr>
            <p:cNvPr id="15" name="矩形 14"/>
            <p:cNvSpPr/>
            <p:nvPr/>
          </p:nvSpPr>
          <p:spPr>
            <a:xfrm>
              <a:off x="2233277" y="2944189"/>
              <a:ext cx="8804715" cy="625234"/>
            </a:xfrm>
            <a:prstGeom prst="rect">
              <a:avLst/>
            </a:prstGeom>
            <a:noFill/>
            <a:ln w="19050">
              <a:solidFill>
                <a:srgbClr val="CB0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536733" y="2724634"/>
              <a:ext cx="509286" cy="509286"/>
            </a:xfrm>
            <a:prstGeom prst="rect">
              <a:avLst/>
            </a:prstGeom>
            <a:solidFill>
              <a:srgbClr val="CB0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3032072" y="2944430"/>
              <a:ext cx="6447098" cy="1120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dirty="0">
                  <a:solidFill>
                    <a:srgbClr val="292929"/>
                  </a:solidFill>
                </a:rPr>
                <a:t> </a:t>
              </a:r>
              <a:r>
                <a:rPr sz="2400" b="1" dirty="0">
                  <a:effectLst/>
                  <a:sym typeface="+mn-ea"/>
                </a:rPr>
                <a:t>人聚为</a:t>
              </a:r>
              <a:r>
                <a:rPr sz="2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组</a:t>
              </a:r>
              <a:r>
                <a:rPr lang="en-US" sz="2400" b="1" dirty="0">
                  <a:effectLst/>
                  <a:sym typeface="+mn-ea"/>
                </a:rPr>
                <a:t>     </a:t>
              </a:r>
              <a:r>
                <a:rPr sz="2400" b="1" dirty="0">
                  <a:effectLst/>
                  <a:sym typeface="+mn-ea"/>
                </a:rPr>
                <a:t>心齐为</a:t>
              </a:r>
              <a:r>
                <a:rPr sz="2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织</a:t>
              </a:r>
              <a:r>
                <a:rPr lang="en-US" sz="2400" b="1" dirty="0">
                  <a:effectLst/>
                  <a:sym typeface="+mn-ea"/>
                </a:rPr>
                <a:t>     </a:t>
              </a:r>
              <a:r>
                <a:rPr sz="2400" b="1" dirty="0">
                  <a:effectLst/>
                  <a:sym typeface="+mn-ea"/>
                </a:rPr>
                <a:t>凝心聚</a:t>
              </a:r>
              <a:r>
                <a:rPr sz="2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力</a:t>
              </a:r>
              <a:endParaRPr sz="2400" b="1" dirty="0">
                <a:solidFill>
                  <a:schemeClr val="tx1"/>
                </a:solidFill>
                <a:effectLst/>
              </a:endParaRPr>
            </a:p>
            <a:p>
              <a:endParaRPr sz="2400" b="1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7503" y="1873256"/>
            <a:ext cx="8137525" cy="2715260"/>
            <a:chOff x="107503" y="2303786"/>
            <a:chExt cx="8137525" cy="2715260"/>
          </a:xfrm>
        </p:grpSpPr>
        <p:grpSp>
          <p:nvGrpSpPr>
            <p:cNvPr id="18" name="组合 29"/>
            <p:cNvGrpSpPr/>
            <p:nvPr/>
          </p:nvGrpSpPr>
          <p:grpSpPr>
            <a:xfrm>
              <a:off x="107503" y="2303786"/>
              <a:ext cx="8137525" cy="2715260"/>
              <a:chOff x="2233277" y="2422326"/>
              <a:chExt cx="8804546" cy="289591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233277" y="2676971"/>
                <a:ext cx="8804546" cy="2641269"/>
              </a:xfrm>
              <a:prstGeom prst="rect">
                <a:avLst/>
              </a:prstGeom>
              <a:noFill/>
              <a:ln w="19050">
                <a:solidFill>
                  <a:srgbClr val="CB0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523281" y="2422326"/>
                <a:ext cx="509286" cy="509286"/>
              </a:xfrm>
              <a:prstGeom prst="rect">
                <a:avLst/>
              </a:prstGeom>
              <a:solidFill>
                <a:srgbClr val="CB08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文本框 40"/>
            <p:cNvSpPr txBox="1"/>
            <p:nvPr/>
          </p:nvSpPr>
          <p:spPr>
            <a:xfrm>
              <a:off x="858674" y="2542418"/>
              <a:ext cx="7163985" cy="224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sz="16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心齐为织</a:t>
              </a:r>
              <a:r>
                <a:rPr lang="zh-CN" sz="16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：</a:t>
              </a:r>
              <a:endParaRPr lang="zh-CN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endParaRPr>
            </a:p>
            <a:p>
              <a:pPr marL="285750" indent="-285750">
                <a:lnSpc>
                  <a:spcPct val="170000"/>
                </a:lnSpc>
                <a:buFont typeface="Wingdings" panose="05000000000000000000" charset="0"/>
                <a:buChar char="Ø"/>
              </a:pPr>
              <a:r>
                <a:rPr sz="1400" dirty="0">
                  <a:solidFill>
                    <a:srgbClr val="292929"/>
                  </a:solidFill>
                </a:rPr>
                <a:t>组织力是引领力，发挥着方向引领作用。“心齐则事成”。</a:t>
              </a:r>
              <a:endParaRPr sz="1400" dirty="0">
                <a:solidFill>
                  <a:srgbClr val="292929"/>
                </a:solidFill>
              </a:endParaRPr>
            </a:p>
            <a:p>
              <a:pPr marL="285750" indent="-285750">
                <a:lnSpc>
                  <a:spcPct val="170000"/>
                </a:lnSpc>
                <a:buFont typeface="Wingdings" panose="05000000000000000000" charset="0"/>
                <a:buChar char="Ø"/>
              </a:pPr>
              <a:r>
                <a:rPr sz="1400" dirty="0">
                  <a:solidFill>
                    <a:schemeClr val="accent1"/>
                  </a:solidFill>
                </a:rPr>
                <a:t>透过历史经验，提升高职院校教师党支部的组织力，就要突出党的政治建设，加强党支部的思想政治建设，抓好教师的理想信念教育，实现其共同的价值追求和奋斗目标，要坚定不移地用习近平新时代中国特色社会主义思想武装头脑，让党员做到学用行结合。</a:t>
              </a:r>
              <a:endParaRPr sz="1400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6410" y="194945"/>
            <a:ext cx="5052060" cy="575945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sym typeface="+mn-ea"/>
              </a:rPr>
              <a:t>深刻把握高职院校教师党支部组织力的内涵</a:t>
            </a:r>
            <a:endParaRPr lang="zh-CN" altLang="en-US" sz="2800" dirty="0" smtClean="0">
              <a:solidFill>
                <a:srgbClr val="FF0000"/>
              </a:solidFill>
            </a:endParaRPr>
          </a:p>
        </p:txBody>
      </p:sp>
      <p:grpSp>
        <p:nvGrpSpPr>
          <p:cNvPr id="14" name="组合 22"/>
          <p:cNvGrpSpPr/>
          <p:nvPr/>
        </p:nvGrpSpPr>
        <p:grpSpPr>
          <a:xfrm>
            <a:off x="107504" y="988586"/>
            <a:ext cx="8137681" cy="1256374"/>
            <a:chOff x="2233277" y="2724634"/>
            <a:chExt cx="8804715" cy="1339966"/>
          </a:xfrm>
        </p:grpSpPr>
        <p:sp>
          <p:nvSpPr>
            <p:cNvPr id="15" name="矩形 14"/>
            <p:cNvSpPr/>
            <p:nvPr/>
          </p:nvSpPr>
          <p:spPr>
            <a:xfrm>
              <a:off x="2233277" y="2944189"/>
              <a:ext cx="8804715" cy="625234"/>
            </a:xfrm>
            <a:prstGeom prst="rect">
              <a:avLst/>
            </a:prstGeom>
            <a:noFill/>
            <a:ln w="19050">
              <a:solidFill>
                <a:srgbClr val="CB0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536733" y="2724634"/>
              <a:ext cx="509286" cy="509286"/>
            </a:xfrm>
            <a:prstGeom prst="rect">
              <a:avLst/>
            </a:prstGeom>
            <a:solidFill>
              <a:srgbClr val="CB0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3032072" y="2944430"/>
              <a:ext cx="6447098" cy="1120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dirty="0">
                  <a:solidFill>
                    <a:srgbClr val="292929"/>
                  </a:solidFill>
                </a:rPr>
                <a:t> </a:t>
              </a:r>
              <a:r>
                <a:rPr sz="2400" b="1" dirty="0">
                  <a:effectLst/>
                  <a:sym typeface="+mn-ea"/>
                </a:rPr>
                <a:t>人聚为</a:t>
              </a:r>
              <a:r>
                <a:rPr sz="2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组</a:t>
              </a:r>
              <a:r>
                <a:rPr lang="en-US" sz="2400" b="1" dirty="0">
                  <a:effectLst/>
                  <a:sym typeface="+mn-ea"/>
                </a:rPr>
                <a:t>     </a:t>
              </a:r>
              <a:r>
                <a:rPr sz="2400" b="1" dirty="0">
                  <a:effectLst/>
                  <a:sym typeface="+mn-ea"/>
                </a:rPr>
                <a:t>心齐为</a:t>
              </a:r>
              <a:r>
                <a:rPr sz="2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织</a:t>
              </a:r>
              <a:r>
                <a:rPr lang="en-US" sz="2400" b="1" dirty="0">
                  <a:effectLst/>
                  <a:sym typeface="+mn-ea"/>
                </a:rPr>
                <a:t>     </a:t>
              </a:r>
              <a:r>
                <a:rPr sz="2400" b="1" dirty="0">
                  <a:effectLst/>
                  <a:sym typeface="+mn-ea"/>
                </a:rPr>
                <a:t>凝心聚</a:t>
              </a:r>
              <a:r>
                <a:rPr sz="2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力</a:t>
              </a:r>
              <a:endParaRPr sz="2400" b="1" dirty="0">
                <a:solidFill>
                  <a:schemeClr val="tx1"/>
                </a:solidFill>
                <a:effectLst/>
              </a:endParaRPr>
            </a:p>
            <a:p>
              <a:endParaRPr sz="2400" b="1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7503" y="1873256"/>
            <a:ext cx="8137525" cy="2715260"/>
            <a:chOff x="107503" y="2303786"/>
            <a:chExt cx="8137525" cy="2715260"/>
          </a:xfrm>
        </p:grpSpPr>
        <p:grpSp>
          <p:nvGrpSpPr>
            <p:cNvPr id="18" name="组合 29"/>
            <p:cNvGrpSpPr/>
            <p:nvPr/>
          </p:nvGrpSpPr>
          <p:grpSpPr>
            <a:xfrm>
              <a:off x="107503" y="2303786"/>
              <a:ext cx="8137525" cy="2715260"/>
              <a:chOff x="2233277" y="2422326"/>
              <a:chExt cx="8804546" cy="289591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233277" y="2676971"/>
                <a:ext cx="8804546" cy="2641269"/>
              </a:xfrm>
              <a:prstGeom prst="rect">
                <a:avLst/>
              </a:prstGeom>
              <a:noFill/>
              <a:ln w="19050">
                <a:solidFill>
                  <a:srgbClr val="CB0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523281" y="2422326"/>
                <a:ext cx="509286" cy="509286"/>
              </a:xfrm>
              <a:prstGeom prst="rect">
                <a:avLst/>
              </a:prstGeom>
              <a:solidFill>
                <a:srgbClr val="CB08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文本框 40"/>
            <p:cNvSpPr txBox="1"/>
            <p:nvPr/>
          </p:nvSpPr>
          <p:spPr>
            <a:xfrm>
              <a:off x="858674" y="2542418"/>
              <a:ext cx="7163985" cy="1875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sz="16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凝心聚力</a:t>
              </a:r>
              <a:r>
                <a:rPr lang="zh-CN" sz="16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：</a:t>
              </a:r>
              <a:endParaRPr lang="zh-CN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endParaRPr>
            </a:p>
            <a:p>
              <a:pPr marL="285750" indent="-285750">
                <a:lnSpc>
                  <a:spcPct val="170000"/>
                </a:lnSpc>
                <a:buFont typeface="Wingdings" panose="05000000000000000000" charset="0"/>
                <a:buChar char="Ø"/>
              </a:pPr>
              <a:r>
                <a:rPr sz="1400" dirty="0">
                  <a:solidFill>
                    <a:srgbClr val="292929"/>
                  </a:solidFill>
                </a:rPr>
                <a:t>组织力是战斗力，发挥着引擎动力的作用。“力出一孔，利出一孔。”将协调运用好党支部的各种力量，形成坚韧的组织合力。</a:t>
              </a:r>
              <a:endParaRPr sz="1400" dirty="0">
                <a:solidFill>
                  <a:srgbClr val="292929"/>
                </a:solidFill>
              </a:endParaRPr>
            </a:p>
            <a:p>
              <a:pPr marL="285750" indent="-285750">
                <a:lnSpc>
                  <a:spcPct val="170000"/>
                </a:lnSpc>
                <a:buFont typeface="Wingdings" panose="05000000000000000000" charset="0"/>
                <a:buChar char="Ø"/>
              </a:pPr>
              <a:r>
                <a:rPr sz="1400" dirty="0">
                  <a:solidFill>
                    <a:schemeClr val="accent1"/>
                  </a:solidFill>
                </a:rPr>
                <a:t>要始终连“点”成“线”，让党建工作系统化，要连“线”成“面”，让党建工作结构化，让党支部成为坚强战斗堡垒，让教师党员发挥积极性、主动性、创造性。</a:t>
              </a:r>
              <a:endParaRPr sz="1400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dirty="0" smtClean="0">
                <a:cs typeface="+mn-ea"/>
                <a:sym typeface="+mn-lt"/>
              </a:rPr>
              <a:t>0</a:t>
            </a:r>
            <a:r>
              <a:rPr lang="en-US" dirty="0" smtClean="0">
                <a:cs typeface="+mn-ea"/>
                <a:sym typeface="+mn-lt"/>
              </a:rPr>
              <a:t>2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1635646"/>
            <a:ext cx="52200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</a:rPr>
              <a:t>新时代高职院校教师党支部</a:t>
            </a:r>
            <a:endParaRPr lang="zh-CN" alt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6306" y="2454275"/>
            <a:ext cx="3600400" cy="1531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组织力提升中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存在的问题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ITEM_CNT" val="5"/>
</p:tagLst>
</file>

<file path=ppt/tags/tag2.xml><?xml version="1.0" encoding="utf-8"?>
<p:tagLst xmlns:p="http://schemas.openxmlformats.org/presentationml/2006/main">
  <p:tag name="KSO_WM_SLIDE_ITEM_CNT" val="4"/>
</p:tagLst>
</file>

<file path=ppt/tags/tag3.xml><?xml version="1.0" encoding="utf-8"?>
<p:tagLst xmlns:p="http://schemas.openxmlformats.org/presentationml/2006/main">
  <p:tag name="KSO_WM_SLIDE_ITEM_CNT" val="3"/>
</p:tagLst>
</file>

<file path=ppt/tags/tag4.xml><?xml version="1.0" encoding="utf-8"?>
<p:tagLst xmlns:p="http://schemas.openxmlformats.org/presentationml/2006/main">
  <p:tag name="KSO_WM_SLIDE_ITEM_CNT" val="2"/>
</p:tagLst>
</file>

<file path=ppt/tags/tag5.xml><?xml version="1.0" encoding="utf-8"?>
<p:tagLst xmlns:p="http://schemas.openxmlformats.org/presentationml/2006/main">
  <p:tag name="KSO_WM_SLIDE_ITEM_CNT" val="2"/>
</p:tagLst>
</file>

<file path=ppt/theme/theme1.xml><?xml version="1.0" encoding="utf-8"?>
<a:theme xmlns:a="http://schemas.openxmlformats.org/drawingml/2006/main" name="Office 主题">
  <a:themeElements>
    <a:clrScheme name="自定义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B0D13"/>
      </a:accent1>
      <a:accent2>
        <a:srgbClr val="FFBE00"/>
      </a:accent2>
      <a:accent3>
        <a:srgbClr val="D03F56"/>
      </a:accent3>
      <a:accent4>
        <a:srgbClr val="7030A0"/>
      </a:accent4>
      <a:accent5>
        <a:srgbClr val="EEECE1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Impact"/>
        <a:ea typeface="微软雅黑"/>
        <a:cs typeface=""/>
      </a:majorFont>
      <a:minorFont>
        <a:latin typeface="Impac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2180</Words>
  <Application>WPS 演示</Application>
  <PresentationFormat>全屏显示(16:9)</PresentationFormat>
  <Paragraphs>169</Paragraphs>
  <Slides>21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Times New Roman</vt:lpstr>
      <vt:lpstr>Wingdings</vt:lpstr>
      <vt:lpstr>Impact</vt:lpstr>
      <vt:lpstr>Arial Unicode MS</vt:lpstr>
      <vt:lpstr>Calibri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秋Trista</cp:lastModifiedBy>
  <cp:revision>76</cp:revision>
  <dcterms:created xsi:type="dcterms:W3CDTF">2016-02-23T04:18:00Z</dcterms:created>
  <dcterms:modified xsi:type="dcterms:W3CDTF">2019-03-22T00:21:39Z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2052-11.3.0.8513</vt:lpwstr>
  </property>
  <property fmtid="{D5CDD505-2E9C-101B-9397-08002B2CF9AE}" pid="3" name="《中国共产党支部工作条例(试行)》解读 - 副本.pptx">
    <vt:lpwstr>2</vt:lpwstr>
  </property>
</Properties>
</file>