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1053" r:id="rId2"/>
    <p:sldId id="1056" r:id="rId3"/>
    <p:sldId id="1102" r:id="rId4"/>
    <p:sldId id="1061" r:id="rId5"/>
    <p:sldId id="1134" r:id="rId6"/>
    <p:sldId id="1135" r:id="rId7"/>
    <p:sldId id="1133" r:id="rId8"/>
    <p:sldId id="1136" r:id="rId9"/>
    <p:sldId id="1137" r:id="rId10"/>
    <p:sldId id="1138" r:id="rId11"/>
  </p:sldIdLst>
  <p:sldSz cx="9144000" cy="5143500" type="screen16x9"/>
  <p:notesSz cx="6858000" cy="9144000"/>
  <p:custDataLst>
    <p:tags r:id="rId1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p15:clr>
            <a:srgbClr val="A4A3A4"/>
          </p15:clr>
        </p15:guide>
        <p15:guide id="9" pos="2880">
          <p15:clr>
            <a:srgbClr val="A4A3A4"/>
          </p15:clr>
        </p15:guide>
        <p15:guide id="10" pos="396">
          <p15:clr>
            <a:srgbClr val="A4A3A4"/>
          </p15:clr>
        </p15:guide>
        <p15:guide id="11" pos="536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B40000"/>
    <a:srgbClr val="FFFFFF"/>
    <a:srgbClr val="C13B31"/>
    <a:srgbClr val="306290"/>
    <a:srgbClr val="536D55"/>
    <a:srgbClr val="58745A"/>
    <a:srgbClr val="C43C32"/>
    <a:srgbClr val="2C5A84"/>
    <a:srgbClr val="C7AC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434" autoAdjust="0"/>
  </p:normalViewPr>
  <p:slideViewPr>
    <p:cSldViewPr snapToGrid="0">
      <p:cViewPr varScale="1">
        <p:scale>
          <a:sx n="98" d="100"/>
          <a:sy n="98" d="100"/>
        </p:scale>
        <p:origin x="-84" y="-426"/>
      </p:cViewPr>
      <p:guideLst>
        <p:guide orient="horz" pos="2160"/>
        <p:guide orient="horz" pos="1620"/>
        <p:guide pos="3840"/>
        <p:guide pos="528"/>
        <p:guide pos="7152"/>
        <p:guide pos="2880"/>
        <p:guide pos="396"/>
        <p:guide pos="5364"/>
      </p:guideLst>
    </p:cSldViewPr>
  </p:slideViewPr>
  <p:notesTextViewPr>
    <p:cViewPr>
      <p:scale>
        <a:sx n="1" d="1"/>
        <a:sy n="1" d="1"/>
      </p:scale>
      <p:origin x="0" y="0"/>
    </p:cViewPr>
  </p:notesTextViewPr>
  <p:sorterViewPr>
    <p:cViewPr>
      <p:scale>
        <a:sx n="121" d="100"/>
        <a:sy n="121" d="100"/>
      </p:scale>
      <p:origin x="0" y="0"/>
    </p:cViewPr>
  </p:sorterViewPr>
  <p:notesViewPr>
    <p:cSldViewPr snapToGrid="0" showGuides="1">
      <p:cViewPr varScale="1">
        <p:scale>
          <a:sx n="77" d="100"/>
          <a:sy n="77" d="100"/>
        </p:scale>
        <p:origin x="2544" y="102"/>
      </p:cViewPr>
      <p:guideLst/>
    </p:cSldViewPr>
  </p:notesViewPr>
  <p:gridSpacing cx="468172800" cy="468172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pPr/>
              <a:t>5/11/2018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pPr/>
              <a:t>‹#›</a:t>
            </a:fld>
            <a:endParaRPr lang="en-US"/>
          </a:p>
        </p:txBody>
      </p:sp>
    </p:spTree>
    <p:extLst>
      <p:ext uri="{BB962C8B-B14F-4D97-AF65-F5344CB8AC3E}">
        <p14:creationId xmlns:p14="http://schemas.microsoft.com/office/powerpoint/2010/main" xmlns=""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pPr/>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pPr/>
              <a:t>‹#›</a:t>
            </a:fld>
            <a:endParaRPr lang="en-US"/>
          </a:p>
        </p:txBody>
      </p:sp>
    </p:spTree>
    <p:extLst>
      <p:ext uri="{BB962C8B-B14F-4D97-AF65-F5344CB8AC3E}">
        <p14:creationId xmlns:p14="http://schemas.microsoft.com/office/powerpoint/2010/main" xmlns="" val="1151455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1</a:t>
            </a:fld>
            <a:endParaRPr lang="en-US"/>
          </a:p>
        </p:txBody>
      </p:sp>
    </p:spTree>
    <p:extLst>
      <p:ext uri="{BB962C8B-B14F-4D97-AF65-F5344CB8AC3E}">
        <p14:creationId xmlns:p14="http://schemas.microsoft.com/office/powerpoint/2010/main" xmlns="" val="153006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10</a:t>
            </a:fld>
            <a:endParaRPr lang="en-US"/>
          </a:p>
        </p:txBody>
      </p:sp>
    </p:spTree>
    <p:extLst>
      <p:ext uri="{BB962C8B-B14F-4D97-AF65-F5344CB8AC3E}">
        <p14:creationId xmlns:p14="http://schemas.microsoft.com/office/powerpoint/2010/main" xmlns="" val="96181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2</a:t>
            </a:fld>
            <a:endParaRPr lang="en-US"/>
          </a:p>
        </p:txBody>
      </p:sp>
    </p:spTree>
    <p:extLst>
      <p:ext uri="{BB962C8B-B14F-4D97-AF65-F5344CB8AC3E}">
        <p14:creationId xmlns:p14="http://schemas.microsoft.com/office/powerpoint/2010/main" xmlns="" val="31596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299158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4</a:t>
            </a:fld>
            <a:endParaRPr lang="en-US"/>
          </a:p>
        </p:txBody>
      </p:sp>
    </p:spTree>
    <p:extLst>
      <p:ext uri="{BB962C8B-B14F-4D97-AF65-F5344CB8AC3E}">
        <p14:creationId xmlns:p14="http://schemas.microsoft.com/office/powerpoint/2010/main" xmlns="" val="401844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5</a:t>
            </a:fld>
            <a:endParaRPr lang="en-US"/>
          </a:p>
        </p:txBody>
      </p:sp>
    </p:spTree>
    <p:extLst>
      <p:ext uri="{BB962C8B-B14F-4D97-AF65-F5344CB8AC3E}">
        <p14:creationId xmlns:p14="http://schemas.microsoft.com/office/powerpoint/2010/main" xmlns="" val="401844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6</a:t>
            </a:fld>
            <a:endParaRPr lang="en-US"/>
          </a:p>
        </p:txBody>
      </p:sp>
    </p:spTree>
    <p:extLst>
      <p:ext uri="{BB962C8B-B14F-4D97-AF65-F5344CB8AC3E}">
        <p14:creationId xmlns:p14="http://schemas.microsoft.com/office/powerpoint/2010/main" xmlns="" val="401844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7</a:t>
            </a:fld>
            <a:endParaRPr lang="en-US"/>
          </a:p>
        </p:txBody>
      </p:sp>
    </p:spTree>
    <p:extLst>
      <p:ext uri="{BB962C8B-B14F-4D97-AF65-F5344CB8AC3E}">
        <p14:creationId xmlns:p14="http://schemas.microsoft.com/office/powerpoint/2010/main" xmlns="" val="401844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8</a:t>
            </a:fld>
            <a:endParaRPr lang="en-US"/>
          </a:p>
        </p:txBody>
      </p:sp>
    </p:spTree>
    <p:extLst>
      <p:ext uri="{BB962C8B-B14F-4D97-AF65-F5344CB8AC3E}">
        <p14:creationId xmlns:p14="http://schemas.microsoft.com/office/powerpoint/2010/main" xmlns="" val="401844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pPr/>
              <a:t>9</a:t>
            </a:fld>
            <a:endParaRPr lang="en-US"/>
          </a:p>
        </p:txBody>
      </p:sp>
    </p:spTree>
    <p:extLst>
      <p:ext uri="{BB962C8B-B14F-4D97-AF65-F5344CB8AC3E}">
        <p14:creationId xmlns:p14="http://schemas.microsoft.com/office/powerpoint/2010/main" xmlns="" val="401844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70546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38432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368425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39413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58997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9760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9760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64854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9760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9760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6485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463026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64854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969760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06260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48861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66051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94763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9776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4250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39663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10047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矩形 3"/>
          <p:cNvSpPr/>
          <p:nvPr userDrawn="1"/>
        </p:nvSpPr>
        <p:spPr>
          <a:xfrm>
            <a:off x="6947189" y="4874478"/>
            <a:ext cx="775136" cy="246221"/>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400"/>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400"/>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400"/>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pPr defTabSz="914400"/>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pPr defTabSz="914400"/>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2" name="图片 1"/>
          <p:cNvPicPr>
            <a:picLocks noChangeAspect="1"/>
          </p:cNvPicPr>
          <p:nvPr userDrawn="1"/>
        </p:nvPicPr>
        <p:blipFill>
          <a:blip r:embed="rId24" cstate="screen">
            <a:extLst>
              <a:ext uri="{28A0092B-C50C-407E-A947-70E740481C1C}">
                <a14:useLocalDpi xmlns:a14="http://schemas.microsoft.com/office/drawing/2010/main" xmlns=""/>
              </a:ext>
            </a:extLst>
          </a:blip>
          <a:stretch>
            <a:fillRect/>
          </a:stretch>
        </p:blipFill>
        <p:spPr>
          <a:xfrm>
            <a:off x="4060" y="0"/>
            <a:ext cx="9135879" cy="5143499"/>
          </a:xfrm>
          <a:prstGeom prst="rect">
            <a:avLst/>
          </a:prstGeom>
        </p:spPr>
      </p:pic>
    </p:spTree>
    <p:extLst>
      <p:ext uri="{BB962C8B-B14F-4D97-AF65-F5344CB8AC3E}">
        <p14:creationId xmlns:p14="http://schemas.microsoft.com/office/powerpoint/2010/main" xmlns="" val="41408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7" r:id="rId7"/>
    <p:sldLayoutId id="2147483666" r:id="rId8"/>
    <p:sldLayoutId id="2147483655" r:id="rId9"/>
    <p:sldLayoutId id="2147483656" r:id="rId10"/>
    <p:sldLayoutId id="2147483657" r:id="rId11"/>
    <p:sldLayoutId id="2147483658" r:id="rId12"/>
    <p:sldLayoutId id="2147483659"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80" r:id="rId2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060" y="0"/>
            <a:ext cx="9135879" cy="5143499"/>
          </a:xfrm>
          <a:prstGeom prst="rect">
            <a:avLst/>
          </a:prstGeom>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xmlns=""/>
              </a:ext>
            </a:extLst>
          </a:blip>
          <a:srcRect r="43091" b="63343"/>
          <a:stretch/>
        </p:blipFill>
        <p:spPr>
          <a:xfrm>
            <a:off x="0" y="0"/>
            <a:ext cx="5199119" cy="1885444"/>
          </a:xfrm>
          <a:prstGeom prst="rect">
            <a:avLst/>
          </a:prstGeom>
        </p:spPr>
      </p:pic>
      <p:pic>
        <p:nvPicPr>
          <p:cNvPr id="6" name="图片 5"/>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4992785" y="3043947"/>
            <a:ext cx="4147153" cy="2141355"/>
          </a:xfrm>
          <a:prstGeom prst="rect">
            <a:avLst/>
          </a:prstGeom>
        </p:spPr>
      </p:pic>
      <p:pic>
        <p:nvPicPr>
          <p:cNvPr id="5" name="图片 4"/>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461482" y="1133559"/>
            <a:ext cx="5695123" cy="1722260"/>
          </a:xfrm>
          <a:prstGeom prst="rect">
            <a:avLst/>
          </a:prstGeom>
        </p:spPr>
      </p:pic>
      <p:pic>
        <p:nvPicPr>
          <p:cNvPr id="9" name="图片 8"/>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896722" y="0"/>
            <a:ext cx="2482185" cy="1115325"/>
          </a:xfrm>
          <a:prstGeom prst="rect">
            <a:avLst/>
          </a:prstGeom>
        </p:spPr>
      </p:pic>
      <p:sp>
        <p:nvSpPr>
          <p:cNvPr id="12" name="文本框 11"/>
          <p:cNvSpPr txBox="1"/>
          <p:nvPr/>
        </p:nvSpPr>
        <p:spPr>
          <a:xfrm>
            <a:off x="3061627" y="4249492"/>
            <a:ext cx="2457724" cy="338554"/>
          </a:xfrm>
          <a:prstGeom prst="rect">
            <a:avLst/>
          </a:prstGeom>
          <a:noFill/>
        </p:spPr>
        <p:txBody>
          <a:bodyPr wrap="none" rtlCol="0">
            <a:spAutoFit/>
          </a:bodyPr>
          <a:lstStyle/>
          <a:p>
            <a:r>
              <a:rPr lang="zh-CN" altLang="en-US" sz="1600" dirty="0" smtClean="0">
                <a:solidFill>
                  <a:schemeClr val="bg2">
                    <a:lumMod val="50000"/>
                  </a:schemeClr>
                </a:solidFill>
              </a:rPr>
              <a:t>航</a:t>
            </a:r>
            <a:r>
              <a:rPr lang="zh-CN" altLang="en-US" sz="1600" dirty="0" smtClean="0">
                <a:solidFill>
                  <a:schemeClr val="bg2">
                    <a:lumMod val="50000"/>
                  </a:schemeClr>
                </a:solidFill>
              </a:rPr>
              <a:t>海工程学院       刘霜冬</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344998" y="2884442"/>
            <a:ext cx="6750566" cy="584775"/>
          </a:xfrm>
          <a:prstGeom prst="rect">
            <a:avLst/>
          </a:prstGeom>
          <a:noFill/>
        </p:spPr>
        <p:txBody>
          <a:bodyPr wrap="none" lIns="91440" tIns="45720" rIns="91440" bIns="45720">
            <a:spAutoFit/>
          </a:bodyPr>
          <a:lstStyle/>
          <a:p>
            <a:pPr algn="ctr"/>
            <a:r>
              <a:rPr lang="zh-CN" altLang="zh-CN" sz="3200" b="1" cap="none" spc="0" dirty="0" smtClean="0">
                <a:ln w="18000">
                  <a:solidFill>
                    <a:schemeClr val="accent2">
                      <a:satMod val="140000"/>
                    </a:schemeClr>
                  </a:solidFill>
                  <a:prstDash val="solid"/>
                  <a:miter lim="800000"/>
                </a:ln>
                <a:solidFill>
                  <a:srgbClr val="FFFF00"/>
                </a:solidFill>
                <a:effectLst>
                  <a:outerShdw blurRad="63500" sx="102000" sy="102000" algn="ctr" rotWithShape="0">
                    <a:prstClr val="black">
                      <a:alpha val="40000"/>
                    </a:prstClr>
                  </a:outerShdw>
                </a:effectLst>
              </a:rPr>
              <a:t>弘扬红船精神，走好新时代的长征路</a:t>
            </a:r>
            <a:endParaRPr lang="zh-CN" altLang="en-US" sz="3200" b="1" cap="none" spc="0" dirty="0">
              <a:ln w="18000">
                <a:solidFill>
                  <a:schemeClr val="accent2">
                    <a:satMod val="140000"/>
                  </a:schemeClr>
                </a:solidFill>
                <a:prstDash val="solid"/>
                <a:miter lim="800000"/>
              </a:ln>
              <a:solidFill>
                <a:srgbClr val="FFFF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xmlns="" val="33883452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498080" y="409856"/>
            <a:ext cx="1569660" cy="646331"/>
          </a:xfrm>
          <a:prstGeom prst="rect">
            <a:avLst/>
          </a:prstGeom>
          <a:noFill/>
        </p:spPr>
        <p:txBody>
          <a:bodyPr wrap="none" rtlCol="0">
            <a:spAutoFit/>
          </a:bodyPr>
          <a:lstStyle/>
          <a:p>
            <a:pPr algn="ctr"/>
            <a:r>
              <a:rPr lang="zh-CN" altLang="en-US" sz="3600" b="1" dirty="0" smtClean="0">
                <a:solidFill>
                  <a:srgbClr val="FF0000"/>
                </a:solidFill>
                <a:latin typeface="微软雅黑" panose="020B0503020204020204" pitchFamily="34" charset="-122"/>
                <a:ea typeface="微软雅黑" panose="020B0503020204020204" pitchFamily="34" charset="-122"/>
              </a:rPr>
              <a:t>结束语</a:t>
            </a:r>
            <a:endParaRPr lang="id-ID" sz="36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grpSp>
        <p:nvGrpSpPr>
          <p:cNvPr id="2" name="组合 50"/>
          <p:cNvGrpSpPr>
            <a:grpSpLocks/>
          </p:cNvGrpSpPr>
          <p:nvPr/>
        </p:nvGrpSpPr>
        <p:grpSpPr bwMode="auto">
          <a:xfrm>
            <a:off x="917195" y="1738186"/>
            <a:ext cx="6818134" cy="2833814"/>
            <a:chOff x="0" y="-170084"/>
            <a:chExt cx="4008232" cy="2506449"/>
          </a:xfrm>
          <a:solidFill>
            <a:schemeClr val="accent2"/>
          </a:solidFill>
        </p:grpSpPr>
        <p:sp>
          <p:nvSpPr>
            <p:cNvPr id="15" name="矩形 51"/>
            <p:cNvSpPr>
              <a:spLocks noChangeArrowheads="1"/>
            </p:cNvSpPr>
            <p:nvPr/>
          </p:nvSpPr>
          <p:spPr bwMode="auto">
            <a:xfrm>
              <a:off x="0" y="0"/>
              <a:ext cx="4008232" cy="2336365"/>
            </a:xfrm>
            <a:prstGeom prst="rect">
              <a:avLst/>
            </a:prstGeom>
            <a:grpFill/>
            <a:ln>
              <a:noFill/>
            </a:ln>
            <a:extLst>
              <a:ext uri="{91240B29-F687-4F45-9708-019B960494DF}">
                <a14:hiddenLine xmlns:a14="http://schemas.microsoft.com/office/drawing/2010/main" xmlns="" w="25400">
                  <a:solidFill>
                    <a:srgbClr val="395E8A"/>
                  </a:solidFill>
                  <a:bevel/>
                  <a:headEnd/>
                  <a:tailEnd/>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575">
                <a:solidFill>
                  <a:srgbClr val="FFFFFF"/>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 name="组合 52"/>
            <p:cNvGrpSpPr>
              <a:grpSpLocks/>
            </p:cNvGrpSpPr>
            <p:nvPr/>
          </p:nvGrpSpPr>
          <p:grpSpPr bwMode="auto">
            <a:xfrm>
              <a:off x="96270" y="-170084"/>
              <a:ext cx="3815693" cy="2363498"/>
              <a:chOff x="0" y="-626571"/>
              <a:chExt cx="3815693" cy="2363498"/>
            </a:xfrm>
            <a:grpFill/>
          </p:grpSpPr>
          <p:sp>
            <p:nvSpPr>
              <p:cNvPr id="17" name="TextBox 11"/>
              <p:cNvSpPr>
                <a:spLocks noChangeArrowheads="1"/>
              </p:cNvSpPr>
              <p:nvPr/>
            </p:nvSpPr>
            <p:spPr bwMode="auto">
              <a:xfrm>
                <a:off x="535099" y="-626571"/>
                <a:ext cx="2437765" cy="24020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忠诚核心    紧跟领袖</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2"/>
              <p:cNvSpPr>
                <a:spLocks noChangeArrowheads="1"/>
              </p:cNvSpPr>
              <p:nvPr/>
            </p:nvSpPr>
            <p:spPr bwMode="auto">
              <a:xfrm>
                <a:off x="0" y="-52932"/>
                <a:ext cx="3815693" cy="178985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“红船劈渡行，精神聚人心“</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共产党近百年的奋斗史告诉我们，无论过去还是未来，”红船精神”都永不过时，红色基因都会代代传承、生生不息，它仍将是中国共产党引领中国人民决胜全面建成小康社会、实现中华民族伟大复兴中国梦的强大动力。</a:t>
                </a:r>
              </a:p>
              <a:p>
                <a:pPr algn="just" eaLnBrk="1" hangingPunct="1">
                  <a:buFont typeface="Arial" panose="020B0604020202020204" pitchFamily="34" charset="0"/>
                  <a:buNone/>
                </a:pPr>
                <a:r>
                  <a:rPr lang="zh-CN" altLang="en-US" sz="1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历经苦难，百折不回，立党为公，忠诚为民，敢为人先，与时俱进</a:t>
                </a:r>
                <a:r>
                  <a:rPr lang="zh-CN" altLang="en-US" sz="14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，在考验与检阅中一路升华，在机遇和挑战中奋勇前行。  “红船精神”永葆党的生机和活力，使党永远走在时代的前列。随着今天中国步入世界舞台，承载着中国共产党人初心的红船必将驶向更广阔的世界，铸就更加辉煌的伟业。</a:t>
                </a:r>
              </a:p>
              <a:p>
                <a:pPr algn="just" eaLnBrk="1" hangingPunct="1">
                  <a:buFont typeface="Arial" panose="020B0604020202020204" pitchFamily="34" charset="0"/>
                  <a:buNone/>
                </a:pPr>
                <a:endParaRPr lang="en-US" altLang="zh-CN" sz="13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xmlns="" val="411518851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406207" y="582666"/>
            <a:ext cx="2798311" cy="923330"/>
          </a:xfrm>
          <a:prstGeom prst="rect">
            <a:avLst/>
          </a:prstGeom>
          <a:noFill/>
        </p:spPr>
        <p:txBody>
          <a:bodyPr wrap="square" rtlCol="0">
            <a:spAutoFit/>
          </a:bodyPr>
          <a:lstStyle/>
          <a:p>
            <a:pPr algn="ctr"/>
            <a:r>
              <a:rPr lang="zh-CN" altLang="en-US" sz="5400" b="1" dirty="0" smtClean="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前言</a:t>
            </a:r>
            <a:endParaRPr lang="en-US" altLang="zh-CN" sz="54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Rectangle 17"/>
          <p:cNvSpPr/>
          <p:nvPr/>
        </p:nvSpPr>
        <p:spPr>
          <a:xfrm>
            <a:off x="894166" y="1983057"/>
            <a:ext cx="7253056" cy="2012859"/>
          </a:xfrm>
          <a:prstGeom prst="rect">
            <a:avLst/>
          </a:prstGeom>
        </p:spPr>
        <p:txBody>
          <a:bodyPr wrap="square">
            <a:spAutoFit/>
          </a:bodyPr>
          <a:lstStyle/>
          <a:p>
            <a:pPr>
              <a:lnSpc>
                <a:spcPct val="130000"/>
              </a:lnSpc>
              <a:spcBef>
                <a:spcPct val="0"/>
              </a:spcBef>
              <a:buNone/>
            </a:pPr>
            <a:r>
              <a:rPr lang="zh-CN" altLang="en-US" sz="1600" dirty="0" smtClean="0">
                <a:solidFill>
                  <a:schemeClr val="tx2"/>
                </a:solidFill>
                <a:latin typeface="微软雅黑" panose="020B0503020204020204" pitchFamily="34" charset="-122"/>
                <a:ea typeface="微软雅黑" panose="020B0503020204020204" pitchFamily="34" charset="-122"/>
                <a:sym typeface="微软雅黑" pitchFamily="34" charset="-122"/>
              </a:rPr>
              <a:t>       党的十九大刚闭幕，习近平总书记就带领中共中央政治局常委集体瞻仰上海中共一大会址和浙江嘉兴南湖红船。习近平总书记强调：“上海党的一大会址，浙江嘉兴南湖红船是我们党梦想起航的地方。我们党从这里诞生，从这里出征，从这里走向全国执政，这是我们党的根脉。”面对一幅幅波澜壮阔的历史画卷，驻足凝视，重温入党誓词，重温红船精神，为的是不忘初心，不负重托，担当中华民族伟大复兴的历史使命。</a:t>
            </a:r>
            <a:endParaRPr lang="zh-CN" altLang="en-US" sz="1600" dirty="0">
              <a:solidFill>
                <a:schemeClr val="tx2"/>
              </a:solidFill>
              <a:latin typeface="微软雅黑" panose="020B0503020204020204" pitchFamily="34" charset="-122"/>
              <a:ea typeface="微软雅黑" panose="020B0503020204020204" pitchFamily="34" charset="-122"/>
              <a:sym typeface="微软雅黑" pitchFamily="34" charset="-122"/>
            </a:endParaRPr>
          </a:p>
        </p:txBody>
      </p:sp>
    </p:spTree>
    <p:extLst>
      <p:ext uri="{BB962C8B-B14F-4D97-AF65-F5344CB8AC3E}">
        <p14:creationId xmlns:p14="http://schemas.microsoft.com/office/powerpoint/2010/main" xmlns="" val="246894480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52560" y="1669341"/>
            <a:ext cx="394692" cy="1801598"/>
            <a:chOff x="4211587" y="1694055"/>
            <a:chExt cx="394692" cy="1801598"/>
          </a:xfrm>
        </p:grpSpPr>
        <p:sp>
          <p:nvSpPr>
            <p:cNvPr id="30" name="椭圆 29"/>
            <p:cNvSpPr/>
            <p:nvPr/>
          </p:nvSpPr>
          <p:spPr>
            <a:xfrm>
              <a:off x="4211587" y="1694055"/>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1</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1" name="椭圆 30"/>
            <p:cNvSpPr/>
            <p:nvPr/>
          </p:nvSpPr>
          <p:spPr>
            <a:xfrm>
              <a:off x="4211587" y="2340730"/>
              <a:ext cx="394692" cy="39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2" name="椭圆 31"/>
            <p:cNvSpPr/>
            <p:nvPr/>
          </p:nvSpPr>
          <p:spPr>
            <a:xfrm>
              <a:off x="4211587" y="3100961"/>
              <a:ext cx="394692" cy="39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sp>
        <p:nvSpPr>
          <p:cNvPr id="34" name="TextBox 38"/>
          <p:cNvSpPr txBox="1"/>
          <p:nvPr/>
        </p:nvSpPr>
        <p:spPr>
          <a:xfrm>
            <a:off x="4215259" y="1701239"/>
            <a:ext cx="3528392" cy="338554"/>
          </a:xfrm>
          <a:prstGeom prst="rect">
            <a:avLst/>
          </a:prstGeom>
          <a:noFill/>
        </p:spPr>
        <p:txBody>
          <a:bodyPr wrap="square" rtlCol="0">
            <a:spAutoFit/>
          </a:bodyPr>
          <a:lstStyle/>
          <a:p>
            <a:r>
              <a:rPr lang="zh-CN" altLang="en-US" sz="1600" dirty="0" smtClean="0">
                <a:solidFill>
                  <a:srgbClr val="FF0000"/>
                </a:solidFill>
                <a:latin typeface="微软雅黑" pitchFamily="34" charset="-122"/>
                <a:ea typeface="微软雅黑" pitchFamily="34" charset="-122"/>
              </a:rPr>
              <a:t>什么是红船精神</a:t>
            </a:r>
            <a:endParaRPr lang="zh-CN" altLang="en-US" sz="1600" dirty="0">
              <a:solidFill>
                <a:srgbClr val="FF0000"/>
              </a:solidFill>
              <a:latin typeface="微软雅黑" pitchFamily="34" charset="-122"/>
              <a:ea typeface="微软雅黑" pitchFamily="34" charset="-122"/>
            </a:endParaRPr>
          </a:p>
        </p:txBody>
      </p:sp>
      <p:sp>
        <p:nvSpPr>
          <p:cNvPr id="35" name="TextBox 39"/>
          <p:cNvSpPr txBox="1"/>
          <p:nvPr/>
        </p:nvSpPr>
        <p:spPr>
          <a:xfrm>
            <a:off x="4215259" y="2341073"/>
            <a:ext cx="3528392" cy="338554"/>
          </a:xfrm>
          <a:prstGeom prst="rect">
            <a:avLst/>
          </a:prstGeom>
          <a:noFill/>
        </p:spPr>
        <p:txBody>
          <a:bodyPr wrap="square" rtlCol="0">
            <a:spAutoFit/>
          </a:bodyPr>
          <a:lstStyle/>
          <a:p>
            <a:r>
              <a:rPr lang="zh-CN" altLang="en-US" sz="1600" dirty="0" smtClean="0">
                <a:solidFill>
                  <a:srgbClr val="FF0000"/>
                </a:solidFill>
                <a:latin typeface="微软雅黑" pitchFamily="34" charset="-122"/>
                <a:ea typeface="微软雅黑" pitchFamily="34" charset="-122"/>
              </a:rPr>
              <a:t>红船精神对党的意义</a:t>
            </a:r>
            <a:endParaRPr lang="zh-CN" altLang="en-US" sz="1600" dirty="0">
              <a:solidFill>
                <a:srgbClr val="FF0000"/>
              </a:solidFill>
              <a:latin typeface="微软雅黑" pitchFamily="34" charset="-122"/>
              <a:ea typeface="微软雅黑" pitchFamily="34" charset="-122"/>
            </a:endParaRPr>
          </a:p>
        </p:txBody>
      </p:sp>
      <p:sp>
        <p:nvSpPr>
          <p:cNvPr id="36" name="TextBox 40"/>
          <p:cNvSpPr txBox="1"/>
          <p:nvPr/>
        </p:nvSpPr>
        <p:spPr>
          <a:xfrm>
            <a:off x="4215259" y="3101607"/>
            <a:ext cx="3528392" cy="338554"/>
          </a:xfrm>
          <a:prstGeom prst="rect">
            <a:avLst/>
          </a:prstGeom>
          <a:noFill/>
        </p:spPr>
        <p:txBody>
          <a:bodyPr wrap="square" rtlCol="0">
            <a:spAutoFit/>
          </a:bodyPr>
          <a:lstStyle/>
          <a:p>
            <a:r>
              <a:rPr lang="zh-CN" altLang="en-US" sz="1600" dirty="0" smtClean="0">
                <a:solidFill>
                  <a:srgbClr val="FF0000"/>
                </a:solidFill>
                <a:latin typeface="微软雅黑" pitchFamily="34" charset="-122"/>
                <a:ea typeface="微软雅黑" pitchFamily="34" charset="-122"/>
              </a:rPr>
              <a:t>红船精神对全国人民的意义</a:t>
            </a:r>
            <a:endParaRPr lang="zh-CN" altLang="en-US" sz="1600" dirty="0">
              <a:solidFill>
                <a:srgbClr val="FF0000"/>
              </a:solidFill>
              <a:latin typeface="微软雅黑" pitchFamily="34" charset="-122"/>
              <a:ea typeface="微软雅黑" pitchFamily="34" charset="-122"/>
            </a:endParaRPr>
          </a:p>
        </p:txBody>
      </p:sp>
      <p:sp>
        <p:nvSpPr>
          <p:cNvPr id="15" name="Title 2"/>
          <p:cNvSpPr txBox="1">
            <a:spLocks/>
          </p:cNvSpPr>
          <p:nvPr/>
        </p:nvSpPr>
        <p:spPr>
          <a:xfrm>
            <a:off x="2703678" y="671783"/>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dirty="0" smtClean="0">
                <a:solidFill>
                  <a:schemeClr val="tx2"/>
                </a:solidFill>
              </a:rPr>
              <a:t>目录</a:t>
            </a:r>
            <a:endParaRPr lang="en-US" dirty="0">
              <a:solidFill>
                <a:schemeClr val="tx2"/>
              </a:solidFill>
            </a:endParaRPr>
          </a:p>
        </p:txBody>
      </p:sp>
      <p:pic>
        <p:nvPicPr>
          <p:cNvPr id="13" name="图片 12"/>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55771" y="1382853"/>
            <a:ext cx="2115580" cy="1749209"/>
          </a:xfrm>
          <a:prstGeom prst="rect">
            <a:avLst/>
          </a:prstGeom>
        </p:spPr>
      </p:pic>
    </p:spTree>
    <p:extLst>
      <p:ext uri="{BB962C8B-B14F-4D97-AF65-F5344CB8AC3E}">
        <p14:creationId xmlns:p14="http://schemas.microsoft.com/office/powerpoint/2010/main" xmlns="" val="119521993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par>
                                <p:cTn id="27" presetID="26" presetClass="emph" presetSubtype="0" fill="hold" grpId="1" nodeType="withEffect">
                                  <p:stCondLst>
                                    <p:cond delay="2000"/>
                                  </p:stCondLst>
                                  <p:childTnLst>
                                    <p:animEffect transition="out" filter="fade">
                                      <p:cBhvr>
                                        <p:cTn id="28" dur="500" tmFilter="0, 0; .2, .5; .8, .5; 1, 0"/>
                                        <p:tgtEl>
                                          <p:spTgt spid="34"/>
                                        </p:tgtEl>
                                      </p:cBhvr>
                                    </p:animEffect>
                                    <p:animScale>
                                      <p:cBhvr>
                                        <p:cTn id="29" dur="250" autoRev="1" fill="hold"/>
                                        <p:tgtEl>
                                          <p:spTgt spid="34"/>
                                        </p:tgtEl>
                                      </p:cBhvr>
                                      <p:by x="105000" y="105000"/>
                                    </p:animScale>
                                  </p:childTnLst>
                                </p:cTn>
                              </p:par>
                              <p:par>
                                <p:cTn id="30" presetID="26" presetClass="emph" presetSubtype="0" fill="hold" grpId="1" nodeType="withEffect">
                                  <p:stCondLst>
                                    <p:cond delay="2500"/>
                                  </p:stCondLst>
                                  <p:childTnLst>
                                    <p:animEffect transition="out" filter="fade">
                                      <p:cBhvr>
                                        <p:cTn id="31" dur="500" tmFilter="0, 0; .2, .5; .8, .5; 1, 0"/>
                                        <p:tgtEl>
                                          <p:spTgt spid="35"/>
                                        </p:tgtEl>
                                      </p:cBhvr>
                                    </p:animEffect>
                                    <p:animScale>
                                      <p:cBhvr>
                                        <p:cTn id="32" dur="250" autoRev="1" fill="hold"/>
                                        <p:tgtEl>
                                          <p:spTgt spid="35"/>
                                        </p:tgtEl>
                                      </p:cBhvr>
                                      <p:by x="105000" y="105000"/>
                                    </p:animScale>
                                  </p:childTnLst>
                                </p:cTn>
                              </p:par>
                              <p:par>
                                <p:cTn id="33" presetID="26" presetClass="emph" presetSubtype="0" fill="hold" grpId="1" nodeType="withEffect">
                                  <p:stCondLst>
                                    <p:cond delay="3000"/>
                                  </p:stCondLst>
                                  <p:childTnLst>
                                    <p:animEffect transition="out" filter="fade">
                                      <p:cBhvr>
                                        <p:cTn id="34" dur="500" tmFilter="0, 0; .2, .5; .8, .5; 1, 0"/>
                                        <p:tgtEl>
                                          <p:spTgt spid="36"/>
                                        </p:tgtEl>
                                      </p:cBhvr>
                                    </p:animEffect>
                                    <p:animScale>
                                      <p:cBhvr>
                                        <p:cTn id="35"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USER-20171225BJ\Desktop\timg.jpg"/>
          <p:cNvPicPr>
            <a:picLocks noChangeAspect="1" noChangeArrowheads="1"/>
          </p:cNvPicPr>
          <p:nvPr/>
        </p:nvPicPr>
        <p:blipFill>
          <a:blip r:embed="rId3" cstate="print"/>
          <a:srcRect/>
          <a:stretch>
            <a:fillRect/>
          </a:stretch>
        </p:blipFill>
        <p:spPr bwMode="auto">
          <a:xfrm>
            <a:off x="5527588" y="1598141"/>
            <a:ext cx="3277077" cy="2627870"/>
          </a:xfrm>
          <a:prstGeom prst="rect">
            <a:avLst/>
          </a:prstGeom>
          <a:noFill/>
        </p:spPr>
      </p:pic>
      <p:sp>
        <p:nvSpPr>
          <p:cNvPr id="4" name="TextBox 24"/>
          <p:cNvSpPr txBox="1"/>
          <p:nvPr/>
        </p:nvSpPr>
        <p:spPr>
          <a:xfrm>
            <a:off x="1482885" y="758641"/>
            <a:ext cx="2339102" cy="461665"/>
          </a:xfrm>
          <a:prstGeom prst="rect">
            <a:avLst/>
          </a:prstGeom>
          <a:noFill/>
        </p:spPr>
        <p:txBody>
          <a:bodyPr wrap="non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什么是红船精神</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8" name="圆角矩形 7"/>
          <p:cNvSpPr/>
          <p:nvPr/>
        </p:nvSpPr>
        <p:spPr>
          <a:xfrm>
            <a:off x="344187" y="1505144"/>
            <a:ext cx="4787986" cy="2885624"/>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6"/>
          <p:cNvSpPr>
            <a:spLocks noChangeArrowheads="1"/>
          </p:cNvSpPr>
          <p:nvPr/>
        </p:nvSpPr>
        <p:spPr bwMode="auto">
          <a:xfrm>
            <a:off x="528316" y="1710414"/>
            <a:ext cx="4439101" cy="257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en-US" altLang="zh-CN" sz="2000" dirty="0" smtClean="0">
                <a:solidFill>
                  <a:schemeClr val="tx2"/>
                </a:solidFill>
                <a:latin typeface="微软雅黑" pitchFamily="34" charset="-122"/>
                <a:ea typeface="微软雅黑" pitchFamily="34" charset="-122"/>
                <a:sym typeface="Arial" pitchFamily="34" charset="0"/>
              </a:rPr>
              <a:t>       </a:t>
            </a:r>
            <a:r>
              <a:rPr lang="en-US" altLang="zh-CN" sz="1600" dirty="0" smtClean="0">
                <a:solidFill>
                  <a:schemeClr val="tx2"/>
                </a:solidFill>
                <a:latin typeface="微软雅黑" pitchFamily="34" charset="-122"/>
                <a:ea typeface="微软雅黑" pitchFamily="34" charset="-122"/>
                <a:sym typeface="Arial" pitchFamily="34" charset="0"/>
              </a:rPr>
              <a:t>1959</a:t>
            </a:r>
            <a:r>
              <a:rPr lang="zh-CN" altLang="en-US" sz="1600" dirty="0" smtClean="0">
                <a:solidFill>
                  <a:schemeClr val="tx2"/>
                </a:solidFill>
                <a:latin typeface="微软雅黑" pitchFamily="34" charset="-122"/>
                <a:ea typeface="微软雅黑" pitchFamily="34" charset="-122"/>
                <a:sym typeface="Arial" pitchFamily="34" charset="0"/>
              </a:rPr>
              <a:t>年国庆节，一条仿制的纪念船正式对外展出。当地群众亲切的称之为“红船”。久而久之，“红船”成了这条纪念船的代名词。</a:t>
            </a:r>
            <a:endParaRPr lang="en-US" altLang="zh-CN" sz="1600" dirty="0" smtClean="0">
              <a:solidFill>
                <a:schemeClr val="tx2"/>
              </a:solidFill>
              <a:latin typeface="微软雅黑" pitchFamily="34" charset="-122"/>
              <a:ea typeface="微软雅黑" pitchFamily="34" charset="-122"/>
              <a:sym typeface="Arial" pitchFamily="34" charset="0"/>
            </a:endParaRPr>
          </a:p>
          <a:p>
            <a:pPr eaLnBrk="1" hangingPunct="1">
              <a:lnSpc>
                <a:spcPct val="120000"/>
              </a:lnSpc>
              <a:spcBef>
                <a:spcPct val="20000"/>
              </a:spcBef>
            </a:pPr>
            <a:r>
              <a:rPr lang="zh-CN" altLang="en-US" sz="1600" dirty="0" smtClean="0">
                <a:solidFill>
                  <a:schemeClr val="tx2"/>
                </a:solidFill>
                <a:latin typeface="微软雅黑" pitchFamily="34" charset="-122"/>
                <a:ea typeface="微软雅黑" pitchFamily="34" charset="-122"/>
                <a:sym typeface="Arial" pitchFamily="34" charset="0"/>
              </a:rPr>
              <a:t>       红船精神是敢为人先的首创精神，是坚定不移，百折不挠的奋斗精神，是立党为公，立志为民的奉献精神，更是新时代中国特色社会主义伟大实践铸造的新时代精神，是中国革命的精神之源，是中国共产党人的初心体现。</a:t>
            </a:r>
            <a:endParaRPr lang="en-US" altLang="zh-CN" sz="1600" dirty="0">
              <a:solidFill>
                <a:schemeClr val="tx2"/>
              </a:solidFill>
              <a:latin typeface="微软雅黑" pitchFamily="34" charset="-122"/>
              <a:ea typeface="微软雅黑" pitchFamily="34" charset="-122"/>
              <a:sym typeface="Arial" pitchFamily="34" charset="0"/>
            </a:endParaRPr>
          </a:p>
        </p:txBody>
      </p:sp>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1</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562288" y="783355"/>
            <a:ext cx="2954656" cy="461665"/>
          </a:xfrm>
          <a:prstGeom prst="rect">
            <a:avLst/>
          </a:prstGeom>
          <a:noFill/>
        </p:spPr>
        <p:txBody>
          <a:bodyPr wrap="non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红船精神对党的意义</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18" name="组合 17"/>
          <p:cNvGrpSpPr/>
          <p:nvPr/>
        </p:nvGrpSpPr>
        <p:grpSpPr>
          <a:xfrm>
            <a:off x="1236964" y="1568965"/>
            <a:ext cx="5343450" cy="446088"/>
            <a:chOff x="1236964" y="1568965"/>
            <a:chExt cx="5343450" cy="446088"/>
          </a:xfrm>
        </p:grpSpPr>
        <p:sp>
          <p:nvSpPr>
            <p:cNvPr id="10" name="文本框 4"/>
            <p:cNvSpPr txBox="1">
              <a:spLocks noChangeArrowheads="1"/>
            </p:cNvSpPr>
            <p:nvPr/>
          </p:nvSpPr>
          <p:spPr bwMode="auto">
            <a:xfrm>
              <a:off x="1563044" y="1568965"/>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体现了马克思主义与中国实际的高度契合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flipV="1">
              <a:off x="1236964" y="1728745"/>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19" name="组合 18"/>
          <p:cNvGrpSpPr/>
          <p:nvPr/>
        </p:nvGrpSpPr>
        <p:grpSpPr>
          <a:xfrm>
            <a:off x="1236964" y="2231179"/>
            <a:ext cx="5343450" cy="446088"/>
            <a:chOff x="1324050" y="2227551"/>
            <a:chExt cx="5343450" cy="446088"/>
          </a:xfrm>
        </p:grpSpPr>
        <p:sp>
          <p:nvSpPr>
            <p:cNvPr id="12" name="文本框 4"/>
            <p:cNvSpPr txBox="1">
              <a:spLocks noChangeArrowheads="1"/>
            </p:cNvSpPr>
            <p:nvPr/>
          </p:nvSpPr>
          <p:spPr bwMode="auto">
            <a:xfrm>
              <a:off x="1650130" y="2227551"/>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催生了马克思主义政党在中国的诞生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flipV="1">
              <a:off x="1324050" y="2387331"/>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20" name="组合 19"/>
          <p:cNvGrpSpPr/>
          <p:nvPr/>
        </p:nvGrpSpPr>
        <p:grpSpPr>
          <a:xfrm>
            <a:off x="1236964" y="2893393"/>
            <a:ext cx="5343450" cy="446088"/>
            <a:chOff x="1307721" y="2897022"/>
            <a:chExt cx="5343450" cy="446088"/>
          </a:xfrm>
        </p:grpSpPr>
        <p:sp>
          <p:nvSpPr>
            <p:cNvPr id="14" name="文本框 4"/>
            <p:cNvSpPr txBox="1">
              <a:spLocks noChangeArrowheads="1"/>
            </p:cNvSpPr>
            <p:nvPr/>
          </p:nvSpPr>
          <p:spPr bwMode="auto">
            <a:xfrm>
              <a:off x="1633801" y="2897022"/>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为中国武装了马克思主义这个科学的思想武器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flipV="1">
              <a:off x="1307721" y="3056802"/>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21" name="组合 20"/>
          <p:cNvGrpSpPr/>
          <p:nvPr/>
        </p:nvGrpSpPr>
        <p:grpSpPr>
          <a:xfrm>
            <a:off x="1236964" y="3555608"/>
            <a:ext cx="5343450" cy="446088"/>
            <a:chOff x="1394807" y="3555608"/>
            <a:chExt cx="5343450" cy="446088"/>
          </a:xfrm>
        </p:grpSpPr>
        <p:sp>
          <p:nvSpPr>
            <p:cNvPr id="16" name="文本框 4"/>
            <p:cNvSpPr txBox="1">
              <a:spLocks noChangeArrowheads="1"/>
            </p:cNvSpPr>
            <p:nvPr/>
          </p:nvSpPr>
          <p:spPr bwMode="auto">
            <a:xfrm>
              <a:off x="1720887" y="3555608"/>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顺应了历史潮流和时代呼唤</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flipV="1">
              <a:off x="1394807" y="3715388"/>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562288" y="783355"/>
            <a:ext cx="2954656" cy="461665"/>
          </a:xfrm>
          <a:prstGeom prst="rect">
            <a:avLst/>
          </a:prstGeom>
          <a:noFill/>
        </p:spPr>
        <p:txBody>
          <a:bodyPr wrap="non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红船精神对党的意义</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2" name="组合 17"/>
          <p:cNvGrpSpPr/>
          <p:nvPr/>
        </p:nvGrpSpPr>
        <p:grpSpPr>
          <a:xfrm>
            <a:off x="2167717" y="1568965"/>
            <a:ext cx="5343450" cy="446088"/>
            <a:chOff x="1236964" y="1568965"/>
            <a:chExt cx="5343450" cy="446088"/>
          </a:xfrm>
        </p:grpSpPr>
        <p:sp>
          <p:nvSpPr>
            <p:cNvPr id="10" name="文本框 4"/>
            <p:cNvSpPr txBox="1">
              <a:spLocks noChangeArrowheads="1"/>
            </p:cNvSpPr>
            <p:nvPr/>
          </p:nvSpPr>
          <p:spPr bwMode="auto">
            <a:xfrm>
              <a:off x="1563044" y="1568965"/>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b="1" dirty="0" smtClean="0">
                  <a:solidFill>
                    <a:schemeClr val="bg1"/>
                  </a:solidFill>
                  <a:latin typeface="微软雅黑" panose="020B0503020204020204" pitchFamily="34" charset="-122"/>
                  <a:ea typeface="微软雅黑" panose="020B0503020204020204" pitchFamily="34" charset="-122"/>
                  <a:sym typeface="Arial" pitchFamily="34" charset="0"/>
                </a:rPr>
                <a:t>是激励我们党顽强奋斗，不断发展壮大的精神动力</a:t>
              </a:r>
              <a:endParaRPr lang="en-US" altLang="zh-CN" b="1" dirty="0" smtClean="0">
                <a:solidFill>
                  <a:schemeClr val="bg1"/>
                </a:solidFill>
                <a:latin typeface="微软雅黑" panose="020B0503020204020204" pitchFamily="34" charset="-122"/>
                <a:ea typeface="微软雅黑" panose="020B0503020204020204" pitchFamily="34" charset="-122"/>
                <a:sym typeface="Arial" pitchFamily="34" charset="0"/>
              </a:endParaRPr>
            </a:p>
          </p:txBody>
        </p:sp>
        <p:sp>
          <p:nvSpPr>
            <p:cNvPr id="11" name="椭圆 10"/>
            <p:cNvSpPr/>
            <p:nvPr/>
          </p:nvSpPr>
          <p:spPr>
            <a:xfrm flipV="1">
              <a:off x="1236964" y="1728745"/>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3" name="组合 18"/>
          <p:cNvGrpSpPr/>
          <p:nvPr/>
        </p:nvGrpSpPr>
        <p:grpSpPr>
          <a:xfrm>
            <a:off x="2167717" y="2562287"/>
            <a:ext cx="5343450" cy="446088"/>
            <a:chOff x="1324050" y="2227551"/>
            <a:chExt cx="5343450" cy="446088"/>
          </a:xfrm>
        </p:grpSpPr>
        <p:sp>
          <p:nvSpPr>
            <p:cNvPr id="12" name="文本框 4"/>
            <p:cNvSpPr txBox="1">
              <a:spLocks noChangeArrowheads="1"/>
            </p:cNvSpPr>
            <p:nvPr/>
          </p:nvSpPr>
          <p:spPr bwMode="auto">
            <a:xfrm>
              <a:off x="1650130" y="2227551"/>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是我们党立党兴党，执政兴国的精神财富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flipV="1">
              <a:off x="1324050" y="2387331"/>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8" name="组合 20"/>
          <p:cNvGrpSpPr/>
          <p:nvPr/>
        </p:nvGrpSpPr>
        <p:grpSpPr>
          <a:xfrm>
            <a:off x="2167717" y="3555608"/>
            <a:ext cx="5343450" cy="446088"/>
            <a:chOff x="1394807" y="3555608"/>
            <a:chExt cx="5343450" cy="446088"/>
          </a:xfrm>
        </p:grpSpPr>
        <p:sp>
          <p:nvSpPr>
            <p:cNvPr id="16" name="文本框 4"/>
            <p:cNvSpPr txBox="1">
              <a:spLocks noChangeArrowheads="1"/>
            </p:cNvSpPr>
            <p:nvPr/>
          </p:nvSpPr>
          <p:spPr bwMode="auto">
            <a:xfrm>
              <a:off x="1720887" y="3555608"/>
              <a:ext cx="50173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是新时代坚持和发展中国特色社会主义的精神支柱</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flipV="1">
              <a:off x="1394807" y="3715388"/>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sp>
        <p:nvSpPr>
          <p:cNvPr id="18" name="文本框 4"/>
          <p:cNvSpPr txBox="1">
            <a:spLocks noChangeArrowheads="1"/>
          </p:cNvSpPr>
          <p:nvPr/>
        </p:nvSpPr>
        <p:spPr bwMode="auto">
          <a:xfrm>
            <a:off x="507155" y="1492765"/>
            <a:ext cx="1142032" cy="270367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Arial" pitchFamily="34" charset="0"/>
              </a:rPr>
              <a:t>   红</a:t>
            </a:r>
            <a:endParaRPr lang="en-US" altLang="zh-CN" sz="2800" b="1" dirty="0" smtClean="0">
              <a:solidFill>
                <a:schemeClr val="bg1"/>
              </a:solidFill>
              <a:latin typeface="微软雅黑" panose="020B0503020204020204" pitchFamily="34" charset="-122"/>
              <a:ea typeface="微软雅黑" panose="020B0503020204020204" pitchFamily="34" charset="-122"/>
              <a:sym typeface="Arial" pitchFamily="34" charset="0"/>
            </a:endParaRPr>
          </a:p>
          <a:p>
            <a:pPr eaLnBrk="1" hangingPunct="1">
              <a:lnSpc>
                <a:spcPct val="120000"/>
              </a:lnSpc>
              <a:spcBef>
                <a:spcPct val="20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Arial" pitchFamily="34" charset="0"/>
              </a:rPr>
              <a:t>   船</a:t>
            </a:r>
            <a:endParaRPr lang="en-US" altLang="zh-CN" sz="2800" b="1" dirty="0" smtClean="0">
              <a:solidFill>
                <a:schemeClr val="bg1"/>
              </a:solidFill>
              <a:latin typeface="微软雅黑" panose="020B0503020204020204" pitchFamily="34" charset="-122"/>
              <a:ea typeface="微软雅黑" panose="020B0503020204020204" pitchFamily="34" charset="-122"/>
              <a:sym typeface="Arial" pitchFamily="34" charset="0"/>
            </a:endParaRPr>
          </a:p>
          <a:p>
            <a:pPr eaLnBrk="1" hangingPunct="1">
              <a:lnSpc>
                <a:spcPct val="120000"/>
              </a:lnSpc>
              <a:spcBef>
                <a:spcPct val="20000"/>
              </a:spcBef>
            </a:pPr>
            <a:r>
              <a:rPr lang="zh-CN" altLang="en-US" sz="2800" b="1" dirty="0" smtClean="0">
                <a:solidFill>
                  <a:schemeClr val="bg1"/>
                </a:solidFill>
                <a:latin typeface="微软雅黑" panose="020B0503020204020204" pitchFamily="34" charset="-122"/>
                <a:ea typeface="微软雅黑" panose="020B0503020204020204" pitchFamily="34" charset="-122"/>
                <a:sym typeface="Arial" pitchFamily="34" charset="0"/>
              </a:rPr>
              <a:t>   精</a:t>
            </a:r>
            <a:endParaRPr lang="en-US" altLang="zh-CN" sz="2800" b="1" dirty="0" smtClean="0">
              <a:solidFill>
                <a:schemeClr val="bg1"/>
              </a:solidFill>
              <a:latin typeface="微软雅黑" panose="020B0503020204020204" pitchFamily="34" charset="-122"/>
              <a:ea typeface="微软雅黑" panose="020B0503020204020204" pitchFamily="34" charset="-122"/>
              <a:sym typeface="Arial" pitchFamily="34" charset="0"/>
            </a:endParaRPr>
          </a:p>
          <a:p>
            <a:pPr eaLnBrk="1" hangingPunct="1">
              <a:lnSpc>
                <a:spcPct val="120000"/>
              </a:lnSpc>
              <a:spcBef>
                <a:spcPct val="20000"/>
              </a:spcBef>
            </a:pPr>
            <a:r>
              <a:rPr lang="en-US" altLang="zh-CN" sz="2800" b="1" dirty="0" smtClean="0">
                <a:solidFill>
                  <a:schemeClr val="bg1"/>
                </a:solidFill>
                <a:latin typeface="微软雅黑" panose="020B0503020204020204" pitchFamily="34" charset="-122"/>
                <a:ea typeface="微软雅黑" panose="020B0503020204020204" pitchFamily="34" charset="-122"/>
                <a:sym typeface="Arial" pitchFamily="34" charset="0"/>
              </a:rPr>
              <a:t>   </a:t>
            </a:r>
            <a:r>
              <a:rPr lang="zh-CN" altLang="en-US" sz="2800" b="1" dirty="0" smtClean="0">
                <a:solidFill>
                  <a:schemeClr val="bg1"/>
                </a:solidFill>
                <a:latin typeface="微软雅黑" panose="020B0503020204020204" pitchFamily="34" charset="-122"/>
                <a:ea typeface="微软雅黑" panose="020B0503020204020204" pitchFamily="34" charset="-122"/>
                <a:sym typeface="Arial" pitchFamily="34" charset="0"/>
              </a:rPr>
              <a:t>神</a:t>
            </a:r>
            <a:endParaRPr lang="en-US" altLang="zh-CN" sz="2800" b="1" dirty="0" smtClean="0">
              <a:solidFill>
                <a:schemeClr val="bg1"/>
              </a:solidFill>
              <a:latin typeface="微软雅黑" panose="020B0503020204020204" pitchFamily="34" charset="-122"/>
              <a:ea typeface="微软雅黑" panose="020B0503020204020204" pitchFamily="34" charset="-122"/>
              <a:sym typeface="Arial" pitchFamily="34" charset="0"/>
            </a:endParaRPr>
          </a:p>
        </p:txBody>
      </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562288" y="783355"/>
            <a:ext cx="2954656" cy="461665"/>
          </a:xfrm>
          <a:prstGeom prst="rect">
            <a:avLst/>
          </a:prstGeom>
          <a:noFill/>
        </p:spPr>
        <p:txBody>
          <a:bodyPr wrap="non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红船精神对党的意义</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8" name="圆角矩形 7"/>
          <p:cNvSpPr/>
          <p:nvPr/>
        </p:nvSpPr>
        <p:spPr>
          <a:xfrm>
            <a:off x="657225" y="1521619"/>
            <a:ext cx="7300526" cy="2772795"/>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6"/>
          <p:cNvSpPr>
            <a:spLocks noChangeArrowheads="1"/>
          </p:cNvSpPr>
          <p:nvPr/>
        </p:nvSpPr>
        <p:spPr bwMode="auto">
          <a:xfrm>
            <a:off x="907256" y="1768078"/>
            <a:ext cx="686102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2000" dirty="0" smtClean="0">
                <a:solidFill>
                  <a:srgbClr val="FF0000"/>
                </a:solidFill>
                <a:latin typeface="微软雅黑" pitchFamily="34" charset="-122"/>
                <a:ea typeface="微软雅黑" pitchFamily="34" charset="-122"/>
                <a:sym typeface="Arial" pitchFamily="34" charset="0"/>
              </a:rPr>
              <a:t>       红船精神实质就是</a:t>
            </a:r>
            <a:r>
              <a:rPr lang="zh-CN" altLang="en-US" sz="2000" b="1" dirty="0" smtClean="0">
                <a:solidFill>
                  <a:srgbClr val="FF0000"/>
                </a:solidFill>
                <a:latin typeface="微软雅黑" pitchFamily="34" charset="-122"/>
                <a:ea typeface="微软雅黑" pitchFamily="34" charset="-122"/>
                <a:sym typeface="Arial" pitchFamily="34" charset="0"/>
              </a:rPr>
              <a:t>中国共产党人的初心和使命，就是为中国人民谋幸福，为中华民族谋复兴</a:t>
            </a:r>
            <a:r>
              <a:rPr lang="zh-CN" altLang="en-US" sz="2000" dirty="0" smtClean="0">
                <a:solidFill>
                  <a:srgbClr val="FF0000"/>
                </a:solidFill>
                <a:latin typeface="微软雅黑" pitchFamily="34" charset="-122"/>
                <a:ea typeface="微软雅黑" pitchFamily="34" charset="-122"/>
                <a:sym typeface="Arial" pitchFamily="34" charset="0"/>
              </a:rPr>
              <a:t>。实现中华民族伟大复兴是近代以来中华民族最伟大的梦想。中国共产党</a:t>
            </a:r>
            <a:r>
              <a:rPr lang="en-US" altLang="zh-CN" sz="2000" dirty="0" smtClean="0">
                <a:solidFill>
                  <a:srgbClr val="FF0000"/>
                </a:solidFill>
                <a:latin typeface="微软雅黑" pitchFamily="34" charset="-122"/>
                <a:ea typeface="微软雅黑" pitchFamily="34" charset="-122"/>
                <a:sym typeface="Arial" pitchFamily="34" charset="0"/>
              </a:rPr>
              <a:t>—</a:t>
            </a:r>
            <a:r>
              <a:rPr lang="zh-CN" altLang="en-US" sz="2000" dirty="0" smtClean="0">
                <a:solidFill>
                  <a:srgbClr val="FF0000"/>
                </a:solidFill>
                <a:latin typeface="微软雅黑" pitchFamily="34" charset="-122"/>
                <a:ea typeface="微软雅黑" pitchFamily="34" charset="-122"/>
                <a:sym typeface="Arial" pitchFamily="34" charset="0"/>
              </a:rPr>
              <a:t>成立，就把实现共产主义作为党的最高理想和最终目标，义无反顾地肩负起实现中华民族伟大复兴的历史使命，团结带领人民进行艰苦卓绝的斗争，谱写了气吞山河的壮丽史诗。</a:t>
            </a:r>
            <a:endParaRPr lang="en-US" altLang="zh-CN" sz="2000" dirty="0">
              <a:solidFill>
                <a:srgbClr val="FF0000"/>
              </a:solidFill>
              <a:latin typeface="微软雅黑" pitchFamily="34" charset="-122"/>
              <a:ea typeface="微软雅黑" pitchFamily="34" charset="-122"/>
              <a:sym typeface="Arial" pitchFamily="34" charset="0"/>
            </a:endParaRPr>
          </a:p>
        </p:txBody>
      </p:sp>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562287" y="783355"/>
            <a:ext cx="4038413" cy="461665"/>
          </a:xfrm>
          <a:prstGeom prst="rect">
            <a:avLst/>
          </a:prstGeom>
          <a:noFill/>
        </p:spPr>
        <p:txBody>
          <a:bodyPr wrap="squar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红船精神对全国人民的意义</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2" name="组合 17"/>
          <p:cNvGrpSpPr/>
          <p:nvPr/>
        </p:nvGrpSpPr>
        <p:grpSpPr>
          <a:xfrm>
            <a:off x="1236964" y="1715926"/>
            <a:ext cx="1375606" cy="446088"/>
            <a:chOff x="1236964" y="1568965"/>
            <a:chExt cx="1379823" cy="446088"/>
          </a:xfrm>
        </p:grpSpPr>
        <p:sp>
          <p:nvSpPr>
            <p:cNvPr id="10" name="文本框 4"/>
            <p:cNvSpPr txBox="1">
              <a:spLocks noChangeArrowheads="1"/>
            </p:cNvSpPr>
            <p:nvPr/>
          </p:nvSpPr>
          <p:spPr bwMode="auto">
            <a:xfrm>
              <a:off x="1563044" y="1568965"/>
              <a:ext cx="1053743"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首创精神</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flipV="1">
              <a:off x="1236964" y="1728745"/>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3" name="组合 18"/>
          <p:cNvGrpSpPr/>
          <p:nvPr/>
        </p:nvGrpSpPr>
        <p:grpSpPr>
          <a:xfrm>
            <a:off x="1236964" y="2562291"/>
            <a:ext cx="1359279" cy="446088"/>
            <a:chOff x="1324050" y="2227551"/>
            <a:chExt cx="1359279" cy="446088"/>
          </a:xfrm>
        </p:grpSpPr>
        <p:sp>
          <p:nvSpPr>
            <p:cNvPr id="12" name="文本框 4"/>
            <p:cNvSpPr txBox="1">
              <a:spLocks noChangeArrowheads="1"/>
            </p:cNvSpPr>
            <p:nvPr/>
          </p:nvSpPr>
          <p:spPr bwMode="auto">
            <a:xfrm>
              <a:off x="1650130" y="2227551"/>
              <a:ext cx="1033199"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奋斗精神</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flipV="1">
              <a:off x="1324050" y="2387331"/>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8" name="组合 20"/>
          <p:cNvGrpSpPr/>
          <p:nvPr/>
        </p:nvGrpSpPr>
        <p:grpSpPr>
          <a:xfrm>
            <a:off x="1236964" y="3408655"/>
            <a:ext cx="1342950" cy="446088"/>
            <a:chOff x="1394807" y="3555608"/>
            <a:chExt cx="1342950" cy="446088"/>
          </a:xfrm>
        </p:grpSpPr>
        <p:sp>
          <p:nvSpPr>
            <p:cNvPr id="16" name="文本框 4"/>
            <p:cNvSpPr txBox="1">
              <a:spLocks noChangeArrowheads="1"/>
            </p:cNvSpPr>
            <p:nvPr/>
          </p:nvSpPr>
          <p:spPr bwMode="auto">
            <a:xfrm>
              <a:off x="1720887" y="3555608"/>
              <a:ext cx="10168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奉献精神</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flipV="1">
              <a:off x="1394807" y="3715388"/>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sp>
        <p:nvSpPr>
          <p:cNvPr id="19" name="圆角矩形 18"/>
          <p:cNvSpPr/>
          <p:nvPr/>
        </p:nvSpPr>
        <p:spPr>
          <a:xfrm>
            <a:off x="3118763" y="1603265"/>
            <a:ext cx="4327071" cy="2380910"/>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6"/>
          <p:cNvSpPr>
            <a:spLocks noChangeArrowheads="1"/>
          </p:cNvSpPr>
          <p:nvPr/>
        </p:nvSpPr>
        <p:spPr bwMode="auto">
          <a:xfrm>
            <a:off x="3233386" y="1849723"/>
            <a:ext cx="4016505"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2000" dirty="0" smtClean="0">
                <a:solidFill>
                  <a:srgbClr val="FF0000"/>
                </a:solidFill>
                <a:latin typeface="微软雅黑" pitchFamily="34" charset="-122"/>
                <a:ea typeface="微软雅黑" pitchFamily="34" charset="-122"/>
                <a:sym typeface="Arial" pitchFamily="34" charset="0"/>
              </a:rPr>
              <a:t> “ 红船精神”开放发展的理论架构和表述体系，其所包含的首创精神、奋斗精神、奉献精神，在不同的时代背景下必将被注入新的内涵、得到新的阐释。</a:t>
            </a:r>
            <a:endParaRPr lang="en-US" altLang="zh-CN" sz="2000" dirty="0">
              <a:solidFill>
                <a:srgbClr val="FF0000"/>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562287" y="783355"/>
            <a:ext cx="4038413" cy="461665"/>
          </a:xfrm>
          <a:prstGeom prst="rect">
            <a:avLst/>
          </a:prstGeom>
          <a:noFill/>
        </p:spPr>
        <p:txBody>
          <a:bodyPr wrap="squar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红船精神对全国人民的意义</a:t>
            </a:r>
            <a:endParaRPr lang="id-ID" sz="24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0" y="-35118"/>
            <a:ext cx="1493840" cy="993287"/>
          </a:xfrm>
          <a:prstGeom prst="rect">
            <a:avLst/>
          </a:prstGeom>
        </p:spPr>
      </p:pic>
      <p:sp>
        <p:nvSpPr>
          <p:cNvPr id="7" name="椭圆 6"/>
          <p:cNvSpPr/>
          <p:nvPr/>
        </p:nvSpPr>
        <p:spPr>
          <a:xfrm>
            <a:off x="1114159" y="820844"/>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itchFamily="34" charset="0"/>
            </a:endParaRPr>
          </a:p>
        </p:txBody>
      </p:sp>
      <p:grpSp>
        <p:nvGrpSpPr>
          <p:cNvPr id="2" name="组合 17"/>
          <p:cNvGrpSpPr/>
          <p:nvPr/>
        </p:nvGrpSpPr>
        <p:grpSpPr>
          <a:xfrm>
            <a:off x="1236964" y="1939670"/>
            <a:ext cx="1375606" cy="446088"/>
            <a:chOff x="1236964" y="1568965"/>
            <a:chExt cx="1379823" cy="446088"/>
          </a:xfrm>
        </p:grpSpPr>
        <p:sp>
          <p:nvSpPr>
            <p:cNvPr id="10" name="文本框 4"/>
            <p:cNvSpPr txBox="1">
              <a:spLocks noChangeArrowheads="1"/>
            </p:cNvSpPr>
            <p:nvPr/>
          </p:nvSpPr>
          <p:spPr bwMode="auto">
            <a:xfrm>
              <a:off x="1563044" y="1568965"/>
              <a:ext cx="1053743"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不动摇</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flipV="1">
              <a:off x="1236964" y="1728745"/>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3" name="组合 18"/>
          <p:cNvGrpSpPr/>
          <p:nvPr/>
        </p:nvGrpSpPr>
        <p:grpSpPr>
          <a:xfrm>
            <a:off x="1236964" y="2786035"/>
            <a:ext cx="1359279" cy="446088"/>
            <a:chOff x="1324050" y="2227551"/>
            <a:chExt cx="1359279" cy="446088"/>
          </a:xfrm>
        </p:grpSpPr>
        <p:sp>
          <p:nvSpPr>
            <p:cNvPr id="12" name="文本框 4"/>
            <p:cNvSpPr txBox="1">
              <a:spLocks noChangeArrowheads="1"/>
            </p:cNvSpPr>
            <p:nvPr/>
          </p:nvSpPr>
          <p:spPr bwMode="auto">
            <a:xfrm>
              <a:off x="1650130" y="2227551"/>
              <a:ext cx="1033199"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不退缩</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flipV="1">
              <a:off x="1324050" y="2387331"/>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grpSp>
        <p:nvGrpSpPr>
          <p:cNvPr id="5" name="组合 20"/>
          <p:cNvGrpSpPr/>
          <p:nvPr/>
        </p:nvGrpSpPr>
        <p:grpSpPr>
          <a:xfrm>
            <a:off x="1236964" y="3632399"/>
            <a:ext cx="1342950" cy="446088"/>
            <a:chOff x="1394807" y="3555608"/>
            <a:chExt cx="1342950" cy="446088"/>
          </a:xfrm>
        </p:grpSpPr>
        <p:sp>
          <p:nvSpPr>
            <p:cNvPr id="16" name="文本框 4"/>
            <p:cNvSpPr txBox="1">
              <a:spLocks noChangeArrowheads="1"/>
            </p:cNvSpPr>
            <p:nvPr/>
          </p:nvSpPr>
          <p:spPr bwMode="auto">
            <a:xfrm>
              <a:off x="1720887" y="3555608"/>
              <a:ext cx="1016870" cy="446088"/>
            </a:xfrm>
            <a:prstGeom prst="rect">
              <a:avLst/>
            </a:prstGeom>
            <a:solidFill>
              <a:schemeClr val="accent1"/>
            </a:solidFill>
            <a:ln>
              <a:noFill/>
            </a:ln>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dirty="0" smtClean="0">
                  <a:solidFill>
                    <a:schemeClr val="bg1"/>
                  </a:solidFill>
                  <a:latin typeface="微软雅黑" panose="020B0503020204020204" pitchFamily="34" charset="-122"/>
                  <a:ea typeface="微软雅黑" panose="020B0503020204020204" pitchFamily="34" charset="-122"/>
                </a:rPr>
                <a:t> 不屈服</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flipV="1">
              <a:off x="1394807" y="3715388"/>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grpSp>
      <p:sp>
        <p:nvSpPr>
          <p:cNvPr id="19" name="圆角矩形 18"/>
          <p:cNvSpPr/>
          <p:nvPr/>
        </p:nvSpPr>
        <p:spPr>
          <a:xfrm>
            <a:off x="3118763" y="1603265"/>
            <a:ext cx="5421080" cy="2887092"/>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6"/>
          <p:cNvSpPr>
            <a:spLocks noChangeArrowheads="1"/>
          </p:cNvSpPr>
          <p:nvPr/>
        </p:nvSpPr>
        <p:spPr bwMode="auto">
          <a:xfrm>
            <a:off x="3282373" y="1849723"/>
            <a:ext cx="5077857" cy="245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1600" dirty="0" smtClean="0">
                <a:solidFill>
                  <a:srgbClr val="FF0000"/>
                </a:solidFill>
                <a:latin typeface="微软雅黑" pitchFamily="34" charset="-122"/>
                <a:ea typeface="微软雅黑" pitchFamily="34" charset="-122"/>
                <a:sym typeface="Arial" pitchFamily="34" charset="0"/>
              </a:rPr>
              <a:t>新时代更需要弘扬“ 红船精神”走在新时代前列，奋斗为本。重温“红船精神”，就是在中国共产党带领中国人民坚持理想信念不动摇。因为理想信念是心之所向、共同之志，有了它，一个组织才能团结凝聚，一路披荆斩棘、绝不退缩。我们党要团结带领人民有效应对重大挑战、抵御重大风险、克服重大阻力、解决重大矛盾，以一往无前永不屈服的奋斗姿态，进行伟大斗争，建设伟大工程，推进伟大事业，实现伟大梦想。</a:t>
            </a:r>
            <a:endParaRPr lang="en-US" altLang="zh-CN" sz="1600" dirty="0">
              <a:solidFill>
                <a:srgbClr val="FF0000"/>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xmlns="" val="14045930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B925262-9EE5-4E9B-9B6A-09CC9C9F226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JOw9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TsPV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k7D1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CTsPV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CTsPV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JOw9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Ow9UibbXtbYAAAAGUAAAAcAAAAdW5pdmVyc2FsL2xvY2FsX3NldHRpbmdzLnhtbA3KOw6DMAwA0J1TWN5bYOtAYGNkAQ5gBQsh+YNIhMrtyfaG1w1/Fbj5SodbwPbbILBF3w7bA67L+PkhpEy2kbhxQHOEoa868Ugyc84lJjiFHr4W1oLME2mZ0VXZsO6rF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TsPVIOKfINGIJAAA1PgAAKQAAAHVuaXZlcnNhbC9za2luX2N1c3RvbWl6YXRpb25fc2V0dGluZ3MueG1s7Vvdj9tYFX/fv+Iqq5VAQs2H84nSIMe+mbGacdLYnWlBKPLEdybW+CNr30w7qzywgIQQQjwidRcJEEL7Ak9IqLuI/V+QOoUn/gXOvbYndibJ2NNWgNbjtqrPPb9zzr3n4/re03aDC8uVlgH1HOsTg1qeqxFKLfc86H2AUHfm2Z4/9klAaFBeU04s1/SeK+6Zx2hADajhmoZvSmw06FXQgP+gdktsy214q/frNdSq4xpuIxk3JBjrCHJHkGBMrlWlbnlDRCjXJzPi0u1Su+XU6G2A4gbEp4prkhc9Ic2dHErP4MA3TAv4gl6zzp5VrHUl19mD6tVGq4FXNVEQhCaSGnJVrqxarU5LrCJcqTcqwqrfrgk1AVUbjWqnuaq2ag0B3gadJkip404T1Vv1ek1e1XAN0EgU+3JNWrWETrUqgjbc7kirwaDfqlRQtVoV6vKq0RQG/QoCbgFkiEKbLaAgC32huRL7YrUtoIE06A/qKyzjptRA7RpuViqrer8vVCrrxV3PLrlca2rm6cTLeYfArS7YOspiq7wluLqzpe8Ds06chW1QglzDIQ9LM89xiFuKYpLHb8wRm5KmhkQgM3zv+ovfXf/m626Zv8QjXHsy/JN0ZJkPS6dLSj33wcxzKZj0wPV8x7BLvQ/DCInsz4L0LomfB3dmzMhaXYv/ZIVFuiBq4dkHgjVdGO7V0Dv3Hpwas4tz31u6ZiYz51cL4tuWewHclU5LwnsV2VZAFUqclH24zZ7ssAVUpYAw85qYPZmQtnFK7Fhjhf/kwK1V3r0iG9BLK7Aoh4pV9uyDLoxzknZAW2TPfowLWtJea7HnbhAlLyiwCyzJa3vZbeOK+GklYVHci/IWy0XeeFr43jlb7DTubkff4GwPaox7ziyssCcTiE2QKczkpWjZ+PzlDcbodbOWdB3QAs5NFpeIxEWO+1NpdDQW1WfT4ehgNO0rB6WeFGYlYmn5rVqz/aLaaH67W45wGSVpR+JwmJaFuLBGJZssVZ+MhlMQiIdTFT/VSz32Z27o6Ik+VFRc6kV/yS1gPMHHpR77Mwv0yWSCVX2qDRUZTxVtqo50vi5DrGO51HvmLdHcuCSIeujSIs8RnRME5dnyCQpsy+QDrGRb7pJk0CePjkRFnU6wpk8USVdGaqmneb5/9R0u2VjSOQTP3AiQaQXGqU1MrhZChI+z8gLa+VcYgl90bgGn5xiW+yCL9ol4oqgHU300GmpTrMoxpdTDrolk32Ca8guaiBqegAzfgN36fvApjz4uAYm2nVvIoXJwOITfOjPk0Dqf2/Cb3sOaMQaXjImbAQiBgycQdZp2MprIbA1BITLQwgiC555vpoIm6boMshVVGkFoSnpCvs7ExLLB8ZY7g9AhM5pB3hHWNPEAT/ujpxDjkJujnKDRI0jJRzlBz7AGOYS1DDBVPFYORJYRLA3jBIlzcGaweLevkDGbAY6t5qXlLQOgsBWGNOHZGDzIrUnDj5+AIxVxuCPbQ8Gw2Pzt3LokYIpvwjaXQReUIQnLLLoeP1G+Px2IyhDLUwg3eXQy1XmVZEod4wq5HkWGeWm4M4JOycxYQiZcwZhpmXyMeZ6b8PHS+gQZNKo/H0WlS5Xx04/uYVKq4G2xDD6RQRl8pizoXdrZskUzuKchLNZ3WpFlAe5tgiZhVZwoo3fjosBylnZYpd+Fo26My+usO+14+/XK7rb3YIwWluC+AhWtb3m5QBh2YrblwOZp5wIq6gDUjcN6DgWfnUNzCVBHkQzVQ28h5hhWLmXIMaxoPhEnuK8pOnxsnZBTdvrIAOa5Gnptu7/ZGdEmcAy/SdVTcubB95JNjMvwQwb2Lu7+LF5OfCqlthZd0YdguAoyz8OgAqm25bAzVDaxT45wvBThbpCaz4m3tE2e3bZ1wXcEWOelQ25/h535nsOpthHEcR1uSt97S0PCKU5CveN8HxA3CZrZV4n8fCuPaVicSIdTSVQlzE4ULJ/t7DjIDrYmQ12bDsU+kwBp4hh0Nodd+Iyd87LLCk8EMh6IIC+a/Hisv3711b8+++IfP/pjdkkbJoVUFFG/m1cO5D8rnPhG3g9Uj5Lghxnk6GI/DeUvGYHRmSqGXn/2l9d/eBnedL358avXP/vq+tef/vPvr968/OnNKmWRrEAAv5MjjRFuW47nsCuwTKohRSI3i7ouSodHkEXw0fn6z7+//vyXb37ypzdffv348b//9rLZaVaFVkOIJaHrn//i+vMvX//qr29++ymMVxtCs1Xp1KrVVk69R+LkEdRSfnwo9Y4M/wJqse55dpBTEPckC3cIhZzQ9al5SW3LJTnhb725scnryngqyjK/ToC0t63ZRbijm3Amim4Oke2d55EnHYoqFPwNkcS0aH6ZfL+MCyFUmfB9XWMut26fN4T1HY1twLZAU1c+LvU9e8wuy27fDgMDu9uDyO9Rn90SxG9JjmDuPY98F3ElKZucYzBhzD4/E7xr2ib3hGWb2Tsz7CDijSibjMeeDTuNFM4mITpN30RJUp/fJScAN6RbhsO57RZ3grjJr5IX9BZ/grjJr7FNagQHxVugzZEkMr7e6xt+kp7FccBDXF7VIp74Lc3DLBiya94gYVJESHM6nkl6fK/VLYdEucxoSYPLOyzuujefQ0cMc3rFpx2wNkZqYB275f3B26UWtcnuyObzgPxLTou95ov+sBmxuRQhFdGrBXlYgmONMZuzfSEooUjGwxITGbZ4duEWcSljlSyB5NmwH+rwUs4reT6gyyp4PogXZvp+ULd8a6G65X0O6kZid/vPXTqnxMcQAhaJYzNNS3LP44u1Y/59G7NElWXHaFIAnYNsF05cN6AEJRVXxPBn8ziqwpfkOHyqUssmlySuUwlCYnH2z78bQHLsj22RDskZTdbOiLI1CRJst7IgqnTrYExypwd2wvgJbysuHNmWdRH3trSjxmnAp7+lWsVbT0LZlt0oLtMs4JOsISEVuluUAe8uB3TLyV0WqtSWVu3e/m3Y/i36t0X/tujfFv3b/5v+7QdFA7do4BYN3KKBWzRwiwZu0cAtGrhFA7do4BYN3KKBWzRw4wauxm8Di+5t9vPV/2KDFpLCW/qz3J3OottadFvfabd1/wX3/duta9b3021N2F20W79x7dZ9naYMnZ97N1wztDKLjuv777iGsHwN1xBT9Fvfc791966Tpd2699/+/Be7rZs0gIK8nf8z/D9QSwMEFAACAAgAlLD1SC6Abw6EKwAAZGsAABcAAAB1bml2ZXJzYWwvdW5pdmVyc2FsLnBuZ+19CTSU7f93CkkKecgURomekjAqZI+oLHmSfTdECU1T1hkTypLJKE9GES2PJOuU9bGMwgzRTFrsWWaSLGMaMmOZ5Z1pVfH7v+e87znv77xH58Rxz31f1/f6fr77dd3fSbC2MlsnvEl4xYoV6w4fMjm2YgU/aMWKlVeEBLlXXg6Z/8v9xQc9ZnZgRSFBZoT7B7+vkaXRihUY1FqmpwD37zVnDjlCV6xYX8/7z4cPeuC9YsWp2cMmRsdD3ShvA/JgHY4GH6uV3C+oGn5IEd7UsP2a71ba1diHoekvpf7u3PrHvUbhLZKlfgoOl9uE+v7xurPpsmL3HtHubidoTFmCZX5r/9hHd4hvyAm6y3z+GPNEwZT2mUORvu19GvM3idodjv2lJwjGcY349KDasJlRe2z4zCQaC5uavaQKe5KzSa1uxSqRhT/qbm3yqzTx/uOq7S4DuVOcmQ4Eq0MHbn1gwxbxn2/k/nDxkgcl0iES3tX0bv8DIiObfr+jIKppN4l8p7wvfOwU8J1iLlL9pY6gtMcFvgU/JuKimtTkLnekhz6l4iUmwui6Gj+PgjwtD0LGucFoB41iC4x/nUPtzLTg1vpQv3fbcGD0NtCvH2JFhEDbAu2zKmbvnMNG/hlWq9f/0+eEC/LGyVuafiZJ2sNDelW0iEPck53Xrz/7ZUwhED8gWuTXVcSqyzddOC+df82+WflnPvw2we3XdejaT9n1/kU1wTP0ciz8452VO2+vpD2Wj1RqIMbqPflb3vhVt4Cv6D78ISvA1wej5n0HstgjWeuDaqZTb6QLP7ggDDsqQPI1ZiKb6IJGsfIKV5QSW2fmGWsTh3uhhK/TP69DMPGItNrcC8IP6pqFG4jxp4li3kKgl36PmpCMRJHvbECsS8N+vslO4JHeAS69Yt4L1mB9wsN/JTlY0ppPUszb74CP5Z+JLTPzVZOkSkbvV7AMNTwu3+ctw1myiS6iA+IHRosuYM8zkdOWHr2FvBuiRSwf5K/xgQCCFGO/86TuD0uB44YCZTuTKZLB3kL6/MAFPPwb0HmzrsKVdwM/4Ka1o8QzEqhPWOSH0Abk+PXP4DTXq1Z/fPrcl8mZJDv3z7U/73APH8l+7I7q6dFOYmkSXk34woEtEuXgno52jv70NJQBn2AHOuvg8+r+5BItvAjR47cOwUdtsvbrMj/WxzGqh/Woc7DJ5u392j78/JD5+T5Gbcjb53NjkPk53RYEfiYnK3LuhAWT8dpM5/7bPjZr/DGxdizZhpykFwtllJcHJ9lEte2Ub3px8dlNayk0zc7jx1x0iwdbG+IPI/gB6m1BWSqdfk+eZBuZIoOGQ99dNQsksBokjlZPlXZKQtLlFeTsx0cdVsuMIVSLslkIlxhRyQrqEgvw3u4nvrOkjjQ7nIXoGKRRhbZsRcajzGOQQ4e7J5DnL5zhDffqbE5Triygy0m6aCUjewFAAj8AktcR969Sd3LA6NdSHvhRIyDN5uYPY5D0tO551wxhUFKNvWmZPi6vDrkkIa4Bvg1zcNXusFSdnYU+ZqY9O17KQd/rgR5Nq7sJnMjnqonETv8Dji445yjP78rSZPWvqQiItAmIYNLS0TUl1gpsBEsOEOztvVca4b6EtDRZNTiJFUeueq51tPrOiQgOkp5jXzSYrUjr7I6IKEHfkFkLelSq5iYwYb6EPGUmdE6qJu5CobB7Hq3f3d2iRdLT6DbbHDJ+NN2uusu3qr8svSEdPhHWLgvNUl5CYjW0E63vUqpDP7WZiYrrNyB6srxdY6VU0vz48JP9eHbJiF1y24H4IUR537xX2BUKRK7nKmSiN2L0nbRk2hIYeFBNlN32PxJRdLIWd3dH5IccMEk7s6shnkwi/oMLQ3segrG6fLNqZucwRHqObU8Ahd3BSSrCszI3hXBHHnunJZl2Z2WXm6dZ7IDxxyc/LJThjSiAkmOhkcDx22WLz3w7eI48ztVdjePyPcrjTWIwIf0F9u9PDbX6bS17uSbptZ1h8p011/fe2bWbXFD3gx+vrRAZXP31iBX2jrgkC4gWfbJ6gZH0ETyR5l0pKGkd1S0sBNpz55HS340+1ZLS3wUoqnsE9TjvgnCrddTpomIF449bZhba09Y6kZRdHbdX7rR25jOKVTrefvFRBbJ8Zf0P+6XDgnCtVxRgCYFJ87w2tIlrXU4pL66cp3IMCFzbpWYs8KjmaZLIk7iBmB+2Pwq0SsPikUuM8APDgMXlyZDyCd9layhw4oFhmX3n1S0zYrCfjWvs4VR/rm19ULC4Ejy4xdaq4tpmkSV0q1Wt+ew6LjqlP6xzqLLajxWWvgL62vP9PwM/I51dzaL3xHW4I1gfu/2LZNmUfvZzbvChdiNqpi+JSptxM2BcXRQYLc2wWQaCw6jfHFQNCR0rKD+FjrjFFaSBqOPyteXkCN3aDgHAJkvHe81Knjhnnx8s0/Id6H2nGOw5w2VrGnalc/9Yl76XWay1yZ9PFy6dzwjHTDlu/4DrtbisA/lYKqVHA4KmL/1QuZYL8mD/y8PBvFGiRbh+diHyntxg4H3WP/8ekOx8yIXu1ab7JwOypwLLo7+LXmuQYTJmbyO0SrjVnSub3FBgAevr1AT5AVNHj7neET5ty+XdyXWvSvKLW7FPSdp0ma9+tS6VS2P7H0TKzjNvJWcIIbXQ0MFLG9cjJrcjJgnDvvpTN+oTVWtDaas2evMCkwXcEwEP7I5GFsEp/nH0MFrrQw8P3di0T7PWUY47P2ZxZrPiUAgmOW57FmzywzCQPQh0O5fLhd8/7X7pdULVW+H138hUw0Y9lFdYGYNl9WBrbrg0migrHaf1O2hHigHVBxPxGzjTd3iiUYsnze90QUxAsyLsD20kgO1Ne+m9UGKAW+Gv8Q83trI1MuWXUr/qFNngraxkh9EgFRq4Rc4Opcs3xgm3Houis87tfOAgKOvcD/1Cks8lH7akFBEznPZ1lDKR4wIAWjir8yqGHV+k6l4FlMhPS24cntvLwjzsDUzk7N4Ohjgjg/DlPd3zAvnEjZyk+cih6/Z92sPt7wJT1xSNpT1eedSA9clSK2Ri6Jgn85orYBF4uZNgFBSUrGn9NhIFQvu9QO1PL0sDjYzn4wOmaIDycgylTCso3wRvsnvlZaF9Xi+luPa2/M1oZ4I4UF2J8GaiqEadlGHjYn8euFOsX3UwdIx8DfIfmEyogqGQ52+L89XP6Sl7wSK0j4yXOWD3KB6IL0vc+vTyTEgEMVHIfGuD35ODvYiMexThhJ5UHZPuI9Pt215wBaRAsmLb7Xh8ZLPWIpK2MwapFRKRa3ZxPUbhLqXCYSLJTwfUXrUtVVXHEYs1lcHCdhxhcnKxL170fYBW9igQQkbcz1W0J+Tjz2OVudemes3NnTxCx33cWkbXgPYUeN5MlUydtXfQxWeCv7KsE2Qt7m1y6Mx4UUwJGl5iS6JvSAZTY8TLS9HXG7zza45nX1LAPKvOqGucsUkp1dKP/nsIn8v4WNFvA7Y3OCYACqJXitCSXO8tIjCSRqYRQcjpSoU0P4SnJwuULKTotOLsrlC/oHbA8GnqJcx6JS+L+Xh5xaeXg/um3YPj8RUwwLNDEg4oWwEnge5C5IkauF50ohD1aRgMVwHV0eQa6nY1S3/lWyFVkjLfJ4r8PJEEgW5/cGuon87O7giXhnn3kmbbeY2rKqfjMeLnSmzfzQRZ4JysMSJ7u8nutQC/terds17XykW0u2dTJapC88c0rZDQ3ahEGkU1K+1IXt3e4/IWOMaxtbsILIZLGi+yFgItsJ/SOMODyeIpeVIndtlfROvIt0sU+3iIoXYkBeFNb4sNmsJweIzBm+4DscEWFhNcx8/BMm3yaFrtOntIGWNFB/0wsFZIkjn7SMNeizN6sfO2UWe6+8BK7M2pChmJhmcAgRnCGl/W2iLcwlTelQkmqn8Vi9OAB0KgiY4/Xr55WDdtJx8MVKlHDlnlDN2T+t2UGCZDalKsURYC4cdvXwLkHEBWiBrF3t9r8ar7yPDbQIG4b6tJ678gfw9/vE37uMe48G+ZEi9Jko5YOdqWZ4jiefrFhUi+6YP6unPrJaWrFre4uMwL4Z92vri3cglN4jMyRZ28DX1Q1ykptthK1On8r+/ZR8nxTL5T/R4V5V1TRcWhSXr4r/cV+wz0bvtQ2uGmU03DbdZ7f5jAzc/OZEvGf/FUmGmoN3zeuGsVsiN/YRI4cGzVsJJqEJZFH0zvZ77fYucPf8i3Crrp82MbvTuve9oLLgh6jKUrXh70EjXnOrPLO8+cVOvGdV29w7e+bcXj4ivlRxq+p9BxUco3lcP+5Ppfe6eocaL/r6rN9d/KtzTDHHg3HP8R/mCTbMWIMcNRX8mT++fnYf5cJIxwGalurj/GJ1lxd0EU9gb4g/kLRlg8DLtOSNfdxY2zlB8uHshU3K28Fnf3MzMXj2QWJWFhIPhfQEJB5cvPxZQpA85UfRCHHgSMnLZHTH+EGjCg+m8uRD1Z18A4CzuKZwTDUEHwxeNdgqWHW9jQ9XowSi+YlyHwJCVl01cB27JoDEqwdMsMH92R0nF4e9HTHYO9Lw1hRWtBFyWfCi9UMLUzgZNemrHNhXXkSOl46nmekpq8erQSvCCe40ZGjdvokRZeesTMYTX53wzS0wvy9dvskp9wGVi/6a6nIxwz9yNoEhOk8wOocGqEqP5wYdQZMvvSZm7cpnHxJyXz9AhKpo3mFcnBCI4xvplhuPTqvnrNMEmuvhnvUclTs/P8MR8/ABorXr7mBj+AEaQZi04VUr8o/YvCbmlyiJPjmgLc3PCBfZ8i/4y4QDt2fmEBpuL1lyJLRdaTxjm4dXWJyUoDi5WIkzEaBNXvBaO6DEH+Lz6+3tz8ovSBXw3TF1vxNd6w9SHYShLzhq9/vQH07VnjX2sjaki+75d55qTA4lhQ/nXZ7y7FatWC536x/Be+X/5sCm2va9vb6hZl2n9LfqW/0bRo5Pj18uewEXS4BmMX/F1GtdcteO5XX/r98ouS2JNOdrbvXWxp1eFuXytN8p8Z/n3ihSarfgE9PNv/bNs0zqnru2693/ODiYuY7W/08KJkR9sbUNvGqdEwn683LGDiIhb722WeG1NOeb3Z3+eHw3l1YcFz0cugLoP6fwSqKVGenJuTub/B1wJZrs9NkzizxWzYROVwYFJiUZAstpalAJw9NJpWUSQK/2DsS1WF6lFouvROMDUjJIypyiapypE0cBTtoDK5LtpwpJQ3gm3wt17djPZm5PCbqWc/sn5PHgc+SHrDJlOyqgc/5SDmcjYKCKvvexo35LtW6tEdk56/km9Umzm8nBh+zWosdQnXo9Si8bvqE4dY3NHfd9ORkovEFDzWhPMDODMoTujMM/vas/Ect/000YgcpV6KjDh/w8Sl/rmC/n/XyHYHxknxN2B71sfZbDmCTIA2qEMyg7PGPO7A9SY0JpQPXD8/IObu/8S8ijq0twETgG7e/w/XYdmvz2KN+wYF++QTq2Sqtl/8AEHysL970nbbHOFkdvx3LWjhAdim0OSnswOksy6J0uQ3aLhW2ysayGcIMzUU21LHS+gl+BvMjUkcsj+EQ4GNHYZfXK3ikVDsMzt5vUzi3lv3XsRaGVKFj9YGHSsSmzRTwdGyr5oYajlCqjjvIY5Sx+G1Sfqp5y/jpRhdtVIcxK5tI+J2GTpxvymH0GdcUfLkzpadZUp9nkEsOYCKtIMggMYJ8AIaGVoweyp7dl+BqqokfLxzq/ySHAWu1W5kenFNC2Mm3vAuZX3CBU+4c29tLcHnEIbJAXPvw0sAKTUaJJex+a6H4KIeAa4Qi1m2nGp2yFPMVCVu/ArJ8c9wyHknQ05tqBUBpQYxAVGmF1eLWzV0oJ88zUU/bGg57KXZMJktmxON9OkUA6caNWCo18FBR26uAW09pE2HjLRAwy9Jqwjtn56Sn3+MT4cLH7y49acKCW8GU2FQqgRDiG/rbT9PXCWjN57s1WE8/iHekHw8WXxL8yR8T7sRTvGJ0b6mzqmNTrvDZLrUg7399vhcUUq/CAgaWhAZZPA05B6oyS/odNjpY/DdoVqlCgrRsUKq3bMkHyVxqxJZgTGs/ku3f9ueJoQmHB5/ryXpXYIuLEGHlzAK42kU+L7uFpdUajmmulYIlFST68svhe9TUJA7GgGDTMw4xO7oMvSihv5m+MR4OovMNDIdT3Ko7VWIjrHRWU+gmPiVN9Ioz7XB0XISLCGxbjOk/5MD/OtaEOVr4LqZdPE7RtxR++h9gBb8BncUSnpzlMlmIEOC0aafivIHyJkItR1I9NHbOhBfhKe0FOHBfh0lMFjEqoQaPC9/3XIz9Q0gT+MHM78oP5i6rRuCymTalITYbl6cUG4gEiMqPrEzXyvEgGeE4u/7COAWlPu+2a6ZPMUDIlv+k639OS773zbRy48tP7b82P8/j3Vu9q5m1FD1ZjIeCxow6w1g8QkFxHnbGKjB2kd3GLxKA/rhwj3xumxeNigXMa6e4igRLjgRFcUrMBwaiDs8oBpwBjfrE/8jkKqrbG6xOarnsyFCVAkT7NZbdGsjPpPKu//XkMyTmxdyPbybNjequKb8Ia3HEIbCM/794t9/j+2iHj9Gc2poyu6zzwa5IVH8LUDwCTW1O18q+gWoVuLf0mN6oItbD4j/T9vApf+XtoEv7LjJ2xY/bbv4NkXx3ihIFe+GRdN6Pps9vO3tzodLbNH4r4SO07HMFqzuTEaVYISL1om+JeoDejZFQupu8GnbrJT2gRu+mV31T9Ul7JegyXdCsSlNp0Hce3y2MG1eetHdq2LfOUWu6IxDyGmQJXcbSzdwAaVXQForltgEirhvx/NccppJgPIl9oH0bJS5Hg+M2oxHLrGRVux7apmUZVKWSfnvIKX7uWYt7Ur9Y6J+ROjcSE6QPu/Ai6UT0YDDHKThgQbVVDi1apZ3YkUTlSsnhtKZ0kolkytsOmQ7NCfNFjd0xHdHeAW3qjDeuZNo5Ea30EGlpgpvEvvDPVTfRUGIBQzHMSumyRuQIC6TnT1glySU2OfjNm1xnExG9bCRW3sB1XnRjeDxG4M8p2OuqX4DQUrY3nfwpD9JTkfLy4IZMosREd/6h98WfHiOsUzIaBl9eqhSweUkvoQTxKiqzoIamerGlpH/EZBqoYm/20V9rJckXZWPn8QUFSGIDLKrTMoSnFzD4yShMmENS7Fqk5eZKTIRnZZv4DUJrNIl0YVEU6v2dgeIZzYEiBowPz63ihdaT+L0dJBnjsJHbTRzkuS3TKji8IWoigJ4A5ybIQMhTAxeLsq4t13OnIlYu617ZiZIN3YmHkJhk2qdksU9DzEREUiIRQQyonYjdXQpc751G1cCMs5KSEynVbhPygHE9UvWICwmyBVS/CbSj0Q2p+pokdIqauAmYhsYGwfrJsdUOv2McJM+QBUHB6qStuRTk85iWJe5TMfTFLARjksRSkGOfJbxbG4/A2bQ16i+hGymyHNlk5yWvm8HdluDVjBsPD7+wp0aoimTM/e45u97AnJj6Ox8bN/KxGlz125sj/nB7jCrmpJtBxKF5LuTrkil7cKXywLwhDYuT2SqCvX640LCkIvW2Ds1ADy2twd6efW7BUIScqUR41f0elrU2/nqK+u2RseUpXjNgq4LAUnqpbKAFmiJx5Zgp12cI82KQXQAmAQp09R0pTbFv1WAzGPmnWuZ767td21JW7zen5lwjZtuYc69cuMmhIYRMS1lGlsDE629WG0HYqfNTZykH0UmHOH/g1JGB6Hopjco3FzYPYgaAdnd5Md4RXjDlhmfo+EqUwdNkP4dEePZijQH5wcbOipErEidwQjxu/nGKL3+lDf4JVy9BI+l4BElpU/qN9wRuDQhYasamm9P5Qu3U+ISzKGWY06hbX0G4DBn/rWUiqGky0MdZBgFrt6O8pyl0q+labln+IfVBt+CZArJdMNxNFppqEUAjFmuh5NKbpg5r7XhCWFON6JWlDq51Oqbk3mrx18B45Y4O/KTMVnikNsNpzVctYzo1TrRu2RM88OuLbHxkpl7nUsKhGA5n6g4pp5TW4u/DZ5Y4kSJB/Hcoc9GxpEtmWzD6Wfzj8hBk8KKlyRQjkegv2bOAS4HBQARtT2F5KWU6yZPuXa91Z19lxIntKPbCinlkDEXLjOfy9XpEzCYPnuGvFpVp2vqVmgIfvHNGbrFJV45AqoDsqI89XNHjGSjA6NRUm4NWGDkzKDeH7JQs6XM8nsjnlkOiEbyTgJ+bFJAyZCwFCjg9Lj6SFq38FLTIXjT9QgCaNeu+SSLczhXgmBgUTN8r9FSx9O0eahD0uXJXb5Zerq0BglqBolngi0fbGnqnHobqrnkymJ4U3GNxtxzfXArRpPvygCpzQxYE5ZCFFIjVfgUY/D/gJc6BfWV0NL00HpC6BRBaEcqIurda661nGlRFPduWL8O2OG6lHCMpPx3yekyKcukLJOyTMr/Nil5QiAYwTkGy5nH9v+HhF6N1tuSnXtB+NwSxw8+7CFCNklaRyUsEfunhU4MvTxuKLDfdvGzlOduDmtdEX5Q17DEWix0GWdP7ry98tYSx8z3P4dmmAoc9yAt4YyUMiMq93Dps1rCw916r211b+VONcgSJ2EliDUuN4UfGOYswUirKZmcv/gk0yqWSKASht12Wwocv22zxEnanLCkVw8uCFu4LCEQDVBV9P2VO1/kLnGU9ZUu/iSXvUqFS5R5SJVocxs+yQ/HF8/eXpzMJO/hsncZ/mX4l+Ffhn8Z/mX4l+Ffhn8Z/mX4l+Ffhn8Z/mX4l+Ffhn8Z/mX4l+Ffhn8Z/mX4l+Ffhn8Z/mX4l+Ffhn8Z/mX4l+Ffhn8Z/mX4/wvgr2VRgo7qsj6PUV5gyETypOAkv+MenLPjgpYpX/uVhmDn3/YQzssUcQXC80vr0YpPw4c3+3KB/dx9NBT74fvgjJ46Xl+y0KnnmtszYiu3cblQIxmftYb22PMogvceXPCTrpjn6oz5jdJE7HDWwlaq4dK/9Qv43jSAb0zNIWJbCGEL34mf2q/i9v3Wx+R7O4ZV7Z7FRyzxVpZ6iEyDhR9+8DT8tUfA90YBgvn1HpSrvdpx/Gk/D9jzPzSM3Surs3eaGcZe+OHtuN96v/3o+FC8PqbU7OywzAaPnwc8verXjgvf2i7ofnLnTLuvzjr1a/feFasUeLw7y++4FO/MDgnqma7Z99Nj1v7/mQ3XT7XfvzmaV/vTZ9H/eUXnL3q/AP/t8XMn31LB315+/P7iZN1+EbvcEwEPc2tHW35b0KLC4GGfTJsbKwLqs0aOAvXn2lBy+h+jRGXkIsYxefNIvCRKVc5Xt0/8mCLqr7nmhc8y3tSdzQy7Am01B9q0GpOnUOwPqGPQtgq21n1ZxAjLlVwxWhm6v2lmrgMbOXPJfeZS3trdBL0wWigZ0t8BFCp01vBeiIf/vo+TLarulK2zAdHRaYm40oA3+jjkPmLtP7sxTwaujfU/JM7RzyXTEo7CvB6I3ZPUlAsp00IjOe+2G4TFE81x7HEie3ywxZ09yUCy0rGz6fVBTFxQLyySSQZiP7ige7PUe56PXtroFppDz5pt9e2znR+a2kC2eqOR+ZjOhE+l98M6Ksanwp8dQs13hu8CMgdWiw4XTpVlhlPfdVeNPSN3smsrKFBK6N4T39/ddDhX236LjbZoL8cxCVQm4b2MKu70Ld/XPeRKSg1GXtYbeXNDI5kA03AF7VNC9zPg/SEaCTXeTAWU7qQeeSt/QhH+H219xMDqyIH3WHQGMa1HM/4BnF/6r6ksZnNW9SzngT//BkplfE/kh7jID95CkvjGNK19uNJhRRcTrRcrr85wCobH067SOwOhwGE5cxd/F2OHwkf2NSljL13t5fAUrG+ZSJXrle/dS+SlbmSGkhJObqepwDofNj/Y0piN0skkZwbNJq8H7Ybf7tAKXHv0PT1tpvGfveyIw8niOupJlt5ggUjtsNN572/gvcZrT7StvGyH7bwiNniQWWXJ7AkQd2qESnKSPubq+aoInSQ/Ne65I/Gk7mwcjtdwErjOuBuTgxyvQVXElq360AtO8A/MzItGVnU2n28uVEaB+xmXs9RHcV9FylaQpLeuCDLROa8e8KaIwZWhWVJl38P67PK1oOBajYCeaMTJj2ISg9PmG5P0Dgd797qm+Kl2OOiLqg+iEEWr7qcNlL/dIH6otHjr04Qh2nNjfqGxt5IBw89zgwg2pvQ+s153rbfhu1TGO8NhaLa19r6J3cFnXR9xsa2oohb1hELyhxO+don2lO/TGdy0vVcSdbLlXCPcrUdbFY5NLnBqpEQjbxmZKk9kG5nmhxb1G3iy+BvfVRbMuU++A0CrgB/xmVVS3vnbp1vkyQ4fMfQzp5l21meeHYqwiKCSX+IfTc8EkimFkfGBeqYocnC/hvP0+ao50Pf3kUk+ghpYVdwcg1Dwb+8baq7oXCRJUcm5tOJdsBFOVgCA75u/rWckfqaBcgBZxXqCCDDC7VCIRrZwqqfaRWuq5p7UDENkrGBMNpXDnrh+uQA/SK9i3bjXN/r8ywwcQNrscxUUi1A53dvPHb/jjAFt+4nyUcz5Knny+mhk6OHmXEZbvJhCnz/5mmZ0bzjobaZ/Em0y2Se0BIZCzsxNFrXt6lcAOw6H7ngxqdpWwmiKLypl9PiRiTVmOG2F8hqUObAlpu8qrQo7XxWnChtcG4d2Cx8pDpmsndY7Y29QwdBNAmvj+va7zN0/5ox6RanM2jGa7fa1SduJgdnhrP4aa6g9ljhdm6WyuYZK7SYyZokItp0nbtVaUDu2RHUtfKKsR3eLcyi9N7LZ3JzAcmxJUzNLbmOfOsxkdGb5vZ3qlIGyV598rf30Ej1yewuabhIvTjTnt1Q5feoJbvK5PhrfEJbqeZBfrAXczr0w2wV6uRLdCt/VPz51DT95OxrJcwsGMIq/e0RHOSuL1ZVFORXo/J7BZGpNO5D4svb3Z+Ix7MrycsEWfMm0Vm9kl6rz6D9WX9bwScOaZf+OzqwN2Yg/Dfg3EX/GkgEZcZfVtdU0wqmEeDeYnK88i8h/keMGeuF2bEO5qkE5oXzacoDegnhhWkDO3kzrik60wwqJdgdgXt2Fw2dPZKm88yOnEl3XypLKhLQIrIPJBWi5RnBLn1nEY2JoL1o3Fer5LMDy1twdgEGdWwSlNOT9RxoHH+ytO9WqoUn2intaqTneG55xA9gHMaA5WAlIvTHC8VqvxSdvn0p7XNTY+xDdo8pxvGt3qvGLlPgIBk7l2IHv+LIAVeE9VEPa/PgkfUZ2UhMxpYkdDnkIHk4oaqTepMjgg3G4Si8Xpua8TncqanzWC6abWoEbwlDUcecbOsj7rVyDeuWmE3vQ55FF+DDyGE2HlktmtN/V6+updo+VJ6ca4aQOlbvTV1neel/4KhfYqvJnvPVA7/qLoc3Nk2Ro1nxv22F26j3zzSZ7Lght6MaH4x2YVTub4v39gTTpwCm0XdnoIL0SS9XFZrp/cSIaYtQrZ0aoYDzuVvhRzL4bqP5BK3gDNYWSkYNroN5Xv8+Sq2Dr5VO2Bm4xeu9UlpnYWtnegRGxI4WMzvi5O7Nr4ePXRTFnpIAt/ToKr+NRdqiUg29nZNnX/LvnIz/3LClwSy+ZXjcSvG6PiMz8FqmRM/PxzfOVwHM5kaGF9SiVoIgJsKxDCcKeH6Ay696utOl9nxo4Ty6QwfrmPEN8BhLdmaSCA8iy5NdKHQEddWefvo1GDlHjxfeXyNapXHCQg44z6suKS3opYnicGTMwuJlfr8ommKjdQ22CwCkzNka4yqlyMOlfMoMg9S5/Vbpd/xC0eBhShFqz2TGO14Blk6XUDdqmdxjgmQD0QeaAnuZfQQkfz6IPMIv1Ui8GOVZZJmPWq4WvBoxREq8mmUlUPje34LIyuD/9WyN7e8Fw5vVrYD6THkVx7LDsWhBpDMFrz1foKuxsZNqTXSyispXLnpogXK3tsF5U3VlM0SXNiGhkBdUOXxZD7gwceSivcPr0G194FTe8uWqacvBEtWBYoL/HnlSoQQVatbTzyJPyfFdoMmQcc1Ci5vm89+k39ZRaza+uaqBQZPzGgyLUSexa3MX9+s6G4msNWuQVlMgUuGw7uJuQBNaJRKcwyhLvsXa3K83Z6vgwXucIgGiddwUpLD3SmLOqiiP1od+gpUxV7yAG5mJrZNpr1n5HnmyRTFPlTKp+7tcr2DCpUStV7pMYUG0KcV+XsRZUxt5vFjF1J3U3o29Nm1xPLrooozvhr2mtspsO7/feYLxJH6M/Tv3iIcY0iqd1CIrlWXPwgpq/fNL9VPst9JVmMBKhszrHM7bXyqXMDg2fLT+41pCEpfgoOqvG6Yesc1ZSrWSDn1jpsoPfQm7lBHvnF52vSauAca0uOkkIxOZsHlLZsjvr770v9I6OYsBlH0t6FP4Rykfpz30YNAbOvRisB7I/Vun3c9gMYCQTj2CeQBqS5yIPuc3pbg4JIb4NCPYuATtr5AqLmQqB7obJReQ257puRvbfgpTa+X/tf7h5pm61fvFYjWL7VEMn/AWXBk5401y2YsAxbGZJUE3JtgnorFIal+Qx7PjVGzmBs00Z/pViHQfiyhIra/Z41yiAx5gtaLgZvB2xzqeG7DMGu9FTj7ODV5d4k7O3FdXOjQ7mRI7mrBe3439tkwWc78QH4ho6tZScQ8l7q+a9BzpFH9GN6a/bS6fVA3T6KzUduh+OVAIfOBvhHnmWqCTkEELS8ZDRjJaQQbdYAKVmT6BEX6CeW/l8WONX/Snf+7EXSjy/BkSoaXuHYTT5YY0LOaeaFYMcKnu7ICPU/JDZ+UFQsuPEAy36y2tQ7OpyzZuom7tWZUx7Ob5JQhZfnR7KVszzUAh2Z7YSma1dYmBA4DcCYz4TSBhyf98ZHtY8uc4AlV1PYTrvrdkDcKtF+tSs8mYdS9Hje5qNAusFOj4W0iD1U1yzuT6tILzyLXHHt4To5MA9IOtDwVNkwa0/crh+ybn4VNUfVjUl3rKBJbek1SPH4G/LIrE9D8nttJxgLVXg1GTI++kk5LS5uZOfeBHIL0it3y3yVWFEzQUHce+LCQXdMlWuyRghkFvo4KV0NDKjJwEyXgZktQH1mDQghzbI6zsNW28XYzATY1ARtuYq8dXe+G3BRFH0kHpOpJqqzYSNpymMWNo8N0l1pt6o8N1kwrytv3HD8ZoGnzH13fVIG1Vi1Z7OSsrUaCi292s0YoirGyvC1s4Tn+Gpmuqz+hv/bKAWqJ9goQ96efX1rSi5NdzZECnr3dBQe6Wl+qjjNDWXwsSPiquqn9xyEJkYfuvf9gf2zPVy5UUb1/aEparmnJyuCXjwSg4xvnWNBMA4IF8eLO7dkB6Ki/DKr78cepYzV8SZe/+4hjZwtrWI+axIJnIEHXk4Xt0hvi16+xZccPLj4bgWRSPTCEeT9GSz0Z4+z/3sHre8jsD+cFdSO7lXeE17OV60w6ZnPfB4sjgKUgN+9xrc9TCuhzX53fAGfDG8wT7eiKyqVJrz+dpUfBgaRZ7K4jALxRROzdZxI9NdL7LzUgxoEgaQKZx6S/LWa7nTVokz3WctTsfNXgXOivPepeq+JetsEFoeaMBgyY0ER1BIuYzc+FviY5rQf/P+iSASH/a8Bo+x2weP5nVlhp/WsyqfH0r9mursFIHNvcqqDfHE2cmWR67OoNCPwkgSVcZczzLKUpcLe3eV2nUFMjq0dcx1Mw/OPz/n41bVNybaRfs6Z8X4BiezldSNUIhyg7DS80kVLKdNJm/IWpJenVcH0a0q0EDfi58NaLcI74VWxs7WzoccRewYAaTEPtLch/5b9yM6VTd+u+dalDw5shYfx/2rAp36ia1dPK3XN8+2uhX0Nx4zrfV2Au32rW0+6ON0EYJlR0VD7LEd0/9mFeyn/5slTpjipmtBuw0D37SYm0spN+HdnDYUHXSnPnPAHo1FpyJlLwiBRmOQnZC/WMZ7J8BjqzPxg2iMisJXAi9EVXF99VVrlg6pNAPR8qZUlzCKpzGniEFsQq2tsqqK9mSOPaqma9id2eheLXGigVPkbrchiA5AxL5xVwFovBDzfr0aQNtUMQq8jK4mELghvLvF7pOGuNBvtaWB3ZEGeWy9T9emghyx72TuoSrfMaYL9lMiTza75vvZ6Rqh89sj6Y+zasJQMeNZ7iwMcB5TT2X1UdeABLmxLjd+xabT4SrhAnsMWK8M4GOvS8LHPGAIPPw0a2BKi/moxKeBgvzqLhmCXnERjTIfnQgA6hrM0E6cSwu5IFSGJhP0Rh4awbWu95ROoO8bGHCmDBChnPl+BCRNHExOs2i7UjMPTDrFHvCXK7qU53cMQmgdG9dNWh30hHFv+Ft2nCr4cGP6TqX3N6BuoI2y5zPhh2V3u55rZbocWg1Q2Nryx0SeO2t0S58yGY2YRRNjAT9srs05MGvg5woPm2i4a9+Vf+c5vd7sl5Uf4qfGzY2RrXfJ2f0SI/IKVi6ld8MOb3kEfpRXCoGLW8Bm6oH6DalzM9S5bCUs3R8bPHX2YoVl/B0+17nnJ2SUF1QSMvapvdSduhZ2Mnh3eH+RwVQNRrmpqfdJEzgrYqKyfrXBzBNjpmP7kC9MJXDzbLdusOXfv1R+TFZFI9+47wbQDn9KY330/LkwVKH6ueihY75UZaoPfa7t/JGXgJ9qPK8E5eYIIbXgrcqtvxaaLkTlaYoBcMa8RtNvDKwP/73nGt+vX0a0tT70A4I9jOAHHNP89TPpivBVVz11z830i1aB/nG6ZvnrDYVdht4baRAJ7wY8NxFGuMMnzz4XmO6E1f/ytUxq1mDe9z/RrJLF3WcmQrARvO9n4N9UJqH+25dKreJSfNBbsgXFWc2gdFUoPcSkreD+O3zQyqTwgEf0/wJQSwMEFAACAAgAlLD1SLjqt3BJAAAAagAAABsAAAB1bml2ZXJzYWwvdW5pdmVyc2FsLnBuZy54bWyzsa/IzVEoSy0qzszPs1Uy1DNQsrfj5bIpKEoty0wtV6gAihnpGUCAkkIlKrc8M6Ukw1bJ3BxJLCM1Mz2jxFbJ1NwSLqgPNBIAUEsBAgAAFAACAAgAk7D1SBUOrShkBAAABxEAAB0AAAAAAAAAAQAAAAAAAAAAAHVuaXZlcnNhbC9jb21tb25fbWVzc2FnZXMubG5nUEsBAgAAFAACAAgAk7D1SKqJOQXxAwAALBEAACcAAAAAAAAAAQAAAAAAnwQAAHVuaXZlcnNhbC9mbGFzaF9wdWJsaXNoaW5nX3NldHRpbmdzLnhtbFBLAQIAABQAAgAIAJOw9UgsqonbsQIAAFQKAAAhAAAAAAAAAAEAAAAAANUIAAB1bml2ZXJzYWwvZmxhc2hfc2tpbl9zZXR0aW5ncy54bWxQSwECAAAUAAIACACTsPVImMCOJccDAAA9EAAAJgAAAAAAAAABAAAAAADFCwAAdW5pdmVyc2FsL2h0bWxfcHVibGlzaGluZ19zZXR0aW5ncy54bWxQSwECAAAUAAIACACTsPVI+GKxa4QBAAD/BQAAHwAAAAAAAAABAAAAAADQDwAAdW5pdmVyc2FsL2h0bWxfc2tpbl9zZXR0aW5ncy5qc1BLAQIAABQAAgAIAJOw9Ug9PC/RwQAAAOUBAAAaAAAAAAAAAAEAAAAAAJERAAB1bml2ZXJzYWwvaTE4bl9wcmVzZXRzLnhtbFBLAQIAABQAAgAIAJOw9UibbXtbYAAAAGUAAAAcAAAAAAAAAAEAAAAAAIoSAAB1bml2ZXJzYWwvbG9jYWxfc2V0dGluZ3MueG1sUEsBAgAAFAACAAgA95JTRyO0Tvv7AgAAsAgAABQAAAAAAAAAAQAAAAAAJBMAAHVuaXZlcnNhbC9wbGF5ZXIueG1sUEsBAgAAFAACAAgAk7D1SDinyDRiCQAANT4AACkAAAAAAAAAAQAAAAAAURYAAHVuaXZlcnNhbC9za2luX2N1c3RvbWl6YXRpb25fc2V0dGluZ3MueG1sUEsBAgAAFAACAAgAlLD1SC6Abw6EKwAAZGsAABcAAAAAAAAAAAAAAAAA+h8AAHVuaXZlcnNhbC91bml2ZXJzYWwucG5nUEsBAgAAFAACAAgAlLD1SLjqt3BJAAAAagAAABsAAAAAAAAAAQAAAAAAs0sAAHVuaXZlcnNhbC91bml2ZXJzYWwucG5nLnhtbFBLBQYAAAAACwALAEkDAAA1TAAAAAA="/>
  <p:tag name="ISPRING_PRESENTATION_TITLE" val="06【党政PPT】中国共产党党政学习教育宣讲PPT模板"/>
</p:tagLst>
</file>

<file path=ppt/theme/theme1.xml><?xml version="1.0" encoding="utf-8"?>
<a:theme xmlns:a="http://schemas.openxmlformats.org/drawingml/2006/main" name="第一PPT，www.1ppt.com">
  <a:themeElements>
    <a:clrScheme name="自定义 17">
      <a:dk1>
        <a:srgbClr val="5F5F5F"/>
      </a:dk1>
      <a:lt1>
        <a:sysClr val="window" lastClr="FFFFFF"/>
      </a:lt1>
      <a:dk2>
        <a:srgbClr val="080808"/>
      </a:dk2>
      <a:lt2>
        <a:srgbClr val="E7E6E6"/>
      </a:lt2>
      <a:accent1>
        <a:srgbClr val="B40000"/>
      </a:accent1>
      <a:accent2>
        <a:srgbClr val="920000"/>
      </a:accent2>
      <a:accent3>
        <a:srgbClr val="B40000"/>
      </a:accent3>
      <a:accent4>
        <a:srgbClr val="920000"/>
      </a:accent4>
      <a:accent5>
        <a:srgbClr val="B40000"/>
      </a:accent5>
      <a:accent6>
        <a:srgbClr val="920000"/>
      </a:accent6>
      <a:hlink>
        <a:srgbClr val="B40000"/>
      </a:hlink>
      <a:folHlink>
        <a:srgbClr val="920000"/>
      </a:folHlink>
    </a:clrScheme>
    <a:fontScheme name="Lato">
      <a:majorFont>
        <a:latin typeface="Lato Regular"/>
        <a:ea typeface=""/>
        <a:cs typeface=""/>
      </a:majorFont>
      <a:minorFont>
        <a:latin typeface="Lato Light"/>
        <a:ea typeface=""/>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29821</TotalTime>
  <Words>1299</Words>
  <Application>Microsoft Office PowerPoint</Application>
  <PresentationFormat>全屏显示(16:9)</PresentationFormat>
  <Paragraphs>59</Paragraphs>
  <Slides>10</Slides>
  <Notes>10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第一PPT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永远跟党走</dc:title>
  <dc:creator>第一PPT</dc:creator>
  <cp:keywords>www.1ppt.com</cp:keywords>
  <dc:description>www.1ppt.com</dc:description>
  <cp:lastModifiedBy>Administrator</cp:lastModifiedBy>
  <cp:revision>1861</cp:revision>
  <dcterms:created xsi:type="dcterms:W3CDTF">2014-11-26T08:06:19Z</dcterms:created>
  <dcterms:modified xsi:type="dcterms:W3CDTF">2018-05-11T02:56:46Z</dcterms:modified>
</cp:coreProperties>
</file>