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F927D-BD77-421E-9B05-775701CF77BD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CD8D9-6A54-4E3D-B3D8-2AA978BE02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2749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CD8D9-6A54-4E3D-B3D8-2AA978BE027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首创精神、奋斗精神、奉献精神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CD8D9-6A54-4E3D-B3D8-2AA978BE02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110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42861"/>
            <a:ext cx="9144000" cy="690086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112-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16" y="4572016"/>
            <a:ext cx="2285984" cy="22859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00166" y="2857496"/>
            <a:ext cx="7358114" cy="78581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弘扬红船精神，走好新时代长征路</a:t>
            </a:r>
            <a:endParaRPr lang="en-US" altLang="zh-CN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129458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rgbClr val="002060"/>
                </a:solidFill>
              </a:rPr>
              <a:t>  奉献过，不后悔</a:t>
            </a:r>
            <a:endParaRPr lang="zh-CN" altLang="en-US" sz="6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407707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船舶工程学院  侯舟波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“红船精神”的提出</a:t>
            </a:r>
            <a:endParaRPr lang="zh-CN" altLang="en-US" b="1" dirty="0"/>
          </a:p>
        </p:txBody>
      </p:sp>
      <p:pic>
        <p:nvPicPr>
          <p:cNvPr id="4" name="内容占位符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7158" y="1428736"/>
            <a:ext cx="7030406" cy="4429156"/>
          </a:xfrm>
        </p:spPr>
      </p:pic>
      <p:sp>
        <p:nvSpPr>
          <p:cNvPr id="5" name="矩形 4"/>
          <p:cNvSpPr/>
          <p:nvPr/>
        </p:nvSpPr>
        <p:spPr>
          <a:xfrm rot="21426005">
            <a:off x="449232" y="2699446"/>
            <a:ext cx="789817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CN" altLang="en-US" sz="6000" b="1" cap="none" spc="0" dirty="0" smtClean="0">
                <a:solidFill>
                  <a:srgbClr val="FFFF00"/>
                </a:solidFill>
                <a:effectLst>
                  <a:outerShdw blurRad="76200" dist="50800" dir="5400000" algn="ctr" rotWithShape="0">
                    <a:srgbClr val="FF0000"/>
                  </a:outerShdw>
                </a:effectLst>
              </a:rPr>
              <a:t>中国共产党的源头精神！</a:t>
            </a:r>
            <a:endParaRPr lang="zh-CN" altLang="en-US" sz="6000" b="1" cap="none" spc="0" dirty="0">
              <a:solidFill>
                <a:srgbClr val="FFFF00"/>
              </a:solidFill>
              <a:effectLst>
                <a:outerShdw blurRad="76200" dist="50800" dir="5400000" algn="ctr" rotWithShape="0">
                  <a:srgbClr val="FF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“红船精神”的内涵</a:t>
            </a:r>
            <a:endParaRPr lang="zh-CN" altLang="en-US" b="1" dirty="0"/>
          </a:p>
        </p:txBody>
      </p:sp>
      <p:pic>
        <p:nvPicPr>
          <p:cNvPr id="4" name="内容占位符 3" descr="1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484784"/>
            <a:ext cx="7000924" cy="3672409"/>
          </a:xfrm>
        </p:spPr>
      </p:pic>
      <p:sp>
        <p:nvSpPr>
          <p:cNvPr id="6" name="TextBox 5"/>
          <p:cNvSpPr txBox="1"/>
          <p:nvPr/>
        </p:nvSpPr>
        <p:spPr>
          <a:xfrm>
            <a:off x="785786" y="528638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gradFill flip="none" rotWithShape="1">
                  <a:gsLst>
                    <a:gs pos="0">
                      <a:srgbClr val="FFF200"/>
                    </a:gs>
                    <a:gs pos="30000">
                      <a:srgbClr val="FFFF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outerShdw blurRad="50800" dist="50800" dir="5400000" algn="ctr" rotWithShape="0">
                    <a:srgbClr val="002060"/>
                  </a:outerShdw>
                </a:effectLst>
              </a:rPr>
              <a:t>中国革命精神之源</a:t>
            </a:r>
            <a:endParaRPr lang="zh-CN" altLang="en-US" sz="5400" dirty="0">
              <a:gradFill flip="none" rotWithShape="1">
                <a:gsLst>
                  <a:gs pos="0">
                    <a:srgbClr val="FFF200"/>
                  </a:gs>
                  <a:gs pos="30000">
                    <a:srgbClr val="FFFF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50800" dist="50800" dir="5400000" algn="ctr" rotWithShape="0">
                  <a:srgbClr val="002060"/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1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14298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仿宋" pitchFamily="49" charset="-122"/>
                <a:ea typeface="仿宋" pitchFamily="49" charset="-122"/>
                <a:cs typeface="Times New Roman" pitchFamily="18" charset="0"/>
              </a:rPr>
              <a:t>这样的精神，</a:t>
            </a:r>
            <a:endParaRPr lang="zh-CN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835292" y="3357562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32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Times New Roman" pitchFamily="18" charset="0"/>
              </a:rPr>
              <a:t>这样的精神，</a:t>
            </a:r>
            <a:endParaRPr lang="en-US" altLang="zh-CN" sz="3200" b="1" dirty="0" smtClean="0">
              <a:solidFill>
                <a:prstClr val="black"/>
              </a:solidFill>
              <a:latin typeface="仿宋" pitchFamily="49" charset="-122"/>
              <a:ea typeface="仿宋" pitchFamily="49" charset="-122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71631" y="4286256"/>
            <a:ext cx="5329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Times New Roman" pitchFamily="18" charset="0"/>
              </a:rPr>
              <a:t>将</a:t>
            </a:r>
            <a:r>
              <a:rPr lang="zh-CN" altLang="en-US" sz="36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Times New Roman" pitchFamily="18" charset="0"/>
              </a:rPr>
              <a:t>代代相传，永不过时</a:t>
            </a:r>
            <a:r>
              <a:rPr lang="en-US" altLang="zh-CN" sz="36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Times New Roman" pitchFamily="18" charset="0"/>
              </a:rPr>
              <a:t>!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5852" y="2000240"/>
            <a:ext cx="66913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3200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Times New Roman" pitchFamily="18" charset="0"/>
              </a:rPr>
              <a:t>激励和鼓舞着我们党不断取得革命、建设和改革中一个又一个的胜利。</a:t>
            </a:r>
            <a:endParaRPr lang="en-US" altLang="zh-CN" sz="3200" dirty="0" smtClean="0">
              <a:solidFill>
                <a:prstClr val="black"/>
              </a:solidFill>
              <a:latin typeface="仿宋" pitchFamily="49" charset="-122"/>
              <a:ea typeface="仿宋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“红船精神”与青年</a:t>
            </a:r>
            <a:endParaRPr lang="zh-CN" altLang="en-US" b="1" dirty="0"/>
          </a:p>
        </p:txBody>
      </p:sp>
      <p:pic>
        <p:nvPicPr>
          <p:cNvPr id="4" name="内容占位符 3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4375" r="31562"/>
          <a:stretch>
            <a:fillRect/>
          </a:stretch>
        </p:blipFill>
        <p:spPr>
          <a:xfrm>
            <a:off x="1691680" y="2060848"/>
            <a:ext cx="3357586" cy="4241800"/>
          </a:xfrm>
        </p:spPr>
      </p:pic>
      <p:sp>
        <p:nvSpPr>
          <p:cNvPr id="5" name="椭圆形标注 4"/>
          <p:cNvSpPr/>
          <p:nvPr/>
        </p:nvSpPr>
        <p:spPr>
          <a:xfrm>
            <a:off x="4714876" y="1643050"/>
            <a:ext cx="3357586" cy="1643074"/>
          </a:xfrm>
          <a:prstGeom prst="wedgeEllipseCallout">
            <a:avLst>
              <a:gd name="adj1" fmla="val -36467"/>
              <a:gd name="adj2" fmla="val 7295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青年兴则国家兴</a:t>
            </a:r>
            <a:r>
              <a:rPr lang="en-US" altLang="zh-CN" sz="2400" dirty="0" smtClean="0">
                <a:solidFill>
                  <a:srgbClr val="0070C0"/>
                </a:solidFill>
              </a:rPr>
              <a:t>,</a:t>
            </a: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青年强则国家强。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内容占位符 14" descr="6f061d950a7b0208ce196cbf65d9f2d3562cc8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5321182" cy="41267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奉献一生的共产党人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赵家和教授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 rot="352538">
            <a:off x="3444701" y="5214998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“一个</a:t>
            </a:r>
            <a:r>
              <a:rPr lang="zh-CN" altLang="en-US" sz="2800" b="1" dirty="0" smtClean="0"/>
              <a:t>清华</a:t>
            </a:r>
            <a:r>
              <a:rPr lang="zh-CN" altLang="en-US" sz="2800" dirty="0" smtClean="0"/>
              <a:t>退休老教授”</a:t>
            </a:r>
            <a:endParaRPr lang="zh-CN" altLang="en-US" sz="2800" dirty="0"/>
          </a:p>
        </p:txBody>
      </p:sp>
      <p:grpSp>
        <p:nvGrpSpPr>
          <p:cNvPr id="17" name="组合 16"/>
          <p:cNvGrpSpPr/>
          <p:nvPr/>
        </p:nvGrpSpPr>
        <p:grpSpPr>
          <a:xfrm>
            <a:off x="4714845" y="2636912"/>
            <a:ext cx="4429155" cy="690466"/>
            <a:chOff x="4429124" y="2269565"/>
            <a:chExt cx="4429155" cy="690466"/>
          </a:xfrm>
        </p:grpSpPr>
        <p:sp>
          <p:nvSpPr>
            <p:cNvPr id="11" name="TextBox 10"/>
            <p:cNvSpPr txBox="1"/>
            <p:nvPr/>
          </p:nvSpPr>
          <p:spPr>
            <a:xfrm>
              <a:off x="4929190" y="2285992"/>
              <a:ext cx="3876296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sz="3600" dirty="0"/>
            </a:p>
          </p:txBody>
        </p:sp>
        <p:pic>
          <p:nvPicPr>
            <p:cNvPr id="10" name="图片 9" descr="log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9124" y="2269565"/>
              <a:ext cx="4429155" cy="690466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 rot="21417040">
            <a:off x="5158582" y="3865163"/>
            <a:ext cx="2986360" cy="646331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捐献毕生积蓄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1571612"/>
            <a:ext cx="3500462" cy="584775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遗体捐献医学研究</a:t>
            </a:r>
            <a:endParaRPr lang="zh-CN" altLang="en-US" sz="32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42976" y="2006734"/>
            <a:ext cx="6500858" cy="1833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</a:rPr>
              <a:t>将自己的所有，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</a:rPr>
              <a:t>献给国家，献给青年学子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422131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这是赵家和教授的选择。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357290" y="2000240"/>
            <a:ext cx="6643734" cy="328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我曾奉献      我不后悔</a:t>
            </a:r>
            <a:endParaRPr lang="en-US" altLang="zh-CN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en-US" altLang="zh-CN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en-US" altLang="zh-CN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谢谢大家聆听！</a:t>
            </a:r>
            <a:endParaRPr lang="en-US" altLang="zh-CN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149</Words>
  <Application>Microsoft Office PowerPoint</Application>
  <PresentationFormat>全屏显示(4:3)</PresentationFormat>
  <Paragraphs>28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  奉献过，不后悔</vt:lpstr>
      <vt:lpstr>“红船精神”的提出</vt:lpstr>
      <vt:lpstr>“红船精神”的内涵</vt:lpstr>
      <vt:lpstr>幻灯片 4</vt:lpstr>
      <vt:lpstr>“红船精神”与青年</vt:lpstr>
      <vt:lpstr>奉献一生的共产党人——赵家和教授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Hzb</cp:lastModifiedBy>
  <cp:revision>99</cp:revision>
  <dcterms:modified xsi:type="dcterms:W3CDTF">2018-05-15T05:28:02Z</dcterms:modified>
</cp:coreProperties>
</file>